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72" r:id="rId3"/>
    <p:sldId id="269" r:id="rId4"/>
    <p:sldId id="264" r:id="rId5"/>
    <p:sldId id="270" r:id="rId6"/>
    <p:sldId id="294" r:id="rId7"/>
    <p:sldId id="295" r:id="rId8"/>
    <p:sldId id="268" r:id="rId9"/>
    <p:sldId id="298" r:id="rId10"/>
    <p:sldId id="304" r:id="rId11"/>
    <p:sldId id="305" r:id="rId12"/>
    <p:sldId id="276" r:id="rId13"/>
    <p:sldId id="278" r:id="rId14"/>
    <p:sldId id="274" r:id="rId15"/>
    <p:sldId id="299" r:id="rId16"/>
    <p:sldId id="275" r:id="rId17"/>
    <p:sldId id="266" r:id="rId18"/>
    <p:sldId id="273" r:id="rId19"/>
    <p:sldId id="292" r:id="rId20"/>
    <p:sldId id="279" r:id="rId21"/>
    <p:sldId id="281" r:id="rId22"/>
    <p:sldId id="284" r:id="rId23"/>
    <p:sldId id="286" r:id="rId24"/>
    <p:sldId id="285" r:id="rId25"/>
    <p:sldId id="265" r:id="rId26"/>
    <p:sldId id="301" r:id="rId27"/>
    <p:sldId id="306" r:id="rId28"/>
    <p:sldId id="307" r:id="rId29"/>
    <p:sldId id="308" r:id="rId30"/>
    <p:sldId id="309" r:id="rId31"/>
    <p:sldId id="316" r:id="rId32"/>
    <p:sldId id="310" r:id="rId33"/>
    <p:sldId id="311" r:id="rId34"/>
    <p:sldId id="312" r:id="rId35"/>
    <p:sldId id="313" r:id="rId36"/>
    <p:sldId id="314" r:id="rId37"/>
    <p:sldId id="315" r:id="rId38"/>
    <p:sldId id="291" r:id="rId39"/>
    <p:sldId id="262" r:id="rId40"/>
  </p:sldIdLst>
  <p:sldSz cx="9144000" cy="6858000" type="screen4x3"/>
  <p:notesSz cx="6797675" cy="99282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1">
          <p15:clr>
            <a:srgbClr val="A4A3A4"/>
          </p15:clr>
        </p15:guide>
        <p15:guide id="2" pos="3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nda van den Borne" initials="Lvd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51"/>
    <a:srgbClr val="D1FFE7"/>
    <a:srgbClr val="E6E6E6"/>
    <a:srgbClr val="A8A8A8"/>
    <a:srgbClr val="FF611C"/>
    <a:srgbClr val="80CFA3"/>
    <a:srgbClr val="DEC34C"/>
    <a:srgbClr val="1F74AF"/>
    <a:srgbClr val="009347"/>
    <a:srgbClr val="65AA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2" autoAdjust="0"/>
    <p:restoredTop sz="83527" autoAdjust="0"/>
  </p:normalViewPr>
  <p:slideViewPr>
    <p:cSldViewPr snapToGrid="0" snapToObjects="1">
      <p:cViewPr varScale="1">
        <p:scale>
          <a:sx n="80" d="100"/>
          <a:sy n="80" d="100"/>
        </p:scale>
        <p:origin x="1692" y="54"/>
      </p:cViewPr>
      <p:guideLst>
        <p:guide orient="horz" pos="4201"/>
        <p:guide pos="3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3744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893DD-2550-44B0-8DB7-EF908CE380FD}" type="datetimeFigureOut">
              <a:rPr lang="nl-NL" smtClean="0"/>
              <a:t>23-9-2015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CAD8C-ED6C-4C3B-926F-8744773A826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1732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A1F76-14E9-4DB5-8E8C-F4031ADE2578}" type="datetimeFigureOut">
              <a:rPr lang="en-GB" smtClean="0"/>
              <a:t>23/09/15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D723D-6F1B-4E20-842E-610D75969D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810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477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baseline="0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165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baseline="0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165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165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165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698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48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170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6496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164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164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3431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1644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164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164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164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7559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48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483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483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483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48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6987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483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483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483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483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483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Messages:</a:t>
            </a:r>
          </a:p>
          <a:p>
            <a:r>
              <a:rPr lang="fr-FR" dirty="0" smtClean="0"/>
              <a:t>-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safe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side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submit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your</a:t>
            </a:r>
            <a:r>
              <a:rPr lang="fr-FR" baseline="0" dirty="0" smtClean="0"/>
              <a:t> PO at least once a few </a:t>
            </a:r>
            <a:r>
              <a:rPr lang="fr-FR" baseline="0" dirty="0" err="1" smtClean="0"/>
              <a:t>days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before</a:t>
            </a:r>
            <a:r>
              <a:rPr lang="fr-FR" baseline="0" dirty="0" smtClean="0"/>
              <a:t> the deadline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483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483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343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414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968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48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48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354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D723D-6F1B-4E20-842E-610D75969D5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48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548680"/>
            <a:ext cx="8280920" cy="1181993"/>
          </a:xfrm>
        </p:spPr>
        <p:txBody>
          <a:bodyPr wrap="square" anchor="b" anchorCtr="0">
            <a:noAutofit/>
          </a:bodyPr>
          <a:lstStyle>
            <a:lvl1pPr algn="l">
              <a:defRPr sz="3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 of your presentation </a:t>
            </a:r>
            <a:br>
              <a:rPr lang="en-US" dirty="0" smtClean="0"/>
            </a:br>
            <a:r>
              <a:rPr lang="de-DE" dirty="0" smtClean="0"/>
              <a:t>(Arial bold 34 pts)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1844824"/>
            <a:ext cx="7272808" cy="864096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Event/Occasion, date (Arial regular 20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 </a:t>
            </a:r>
          </a:p>
          <a:p>
            <a:r>
              <a:rPr lang="en-GB" noProof="0" dirty="0" smtClean="0"/>
              <a:t>Name of the speaker (Arial regular 20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parator 6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404664"/>
            <a:ext cx="8280920" cy="1470025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 smtClean="0"/>
              <a:t>Title of your separator slide </a:t>
            </a:r>
            <a:br>
              <a:rPr lang="en-GB" noProof="0" dirty="0" smtClean="0"/>
            </a:br>
            <a:r>
              <a:rPr lang="en-GB" noProof="0" dirty="0" smtClean="0"/>
              <a:t>(Arial bold 28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18479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000" y="144000"/>
            <a:ext cx="6228000" cy="828000"/>
          </a:xfrm>
        </p:spPr>
        <p:txBody>
          <a:bodyPr/>
          <a:lstStyle>
            <a:lvl1pPr>
              <a:defRPr>
                <a:solidFill>
                  <a:srgbClr val="00A651"/>
                </a:solidFill>
              </a:defRPr>
            </a:lvl1pPr>
          </a:lstStyle>
          <a:p>
            <a:r>
              <a:rPr lang="en-GB" noProof="0" dirty="0" smtClean="0"/>
              <a:t>Title of your slide (Arial bold 24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br>
              <a:rPr lang="en-GB" noProof="0" dirty="0" smtClean="0"/>
            </a:br>
            <a:r>
              <a:rPr lang="en-GB" noProof="0" dirty="0" smtClean="0"/>
              <a:t>Subtitle - if applicable - (Arial bold 24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endParaRPr lang="en-GB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000" y="1332000"/>
            <a:ext cx="8352472" cy="5040000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2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noProof="0" dirty="0" smtClean="0"/>
              <a:t>Click to edit Master text styles (22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</a:p>
          <a:p>
            <a:pPr lvl="0"/>
            <a:endParaRPr lang="en-GB" noProof="0" dirty="0" smtClean="0"/>
          </a:p>
          <a:p>
            <a:pPr lvl="0"/>
            <a:r>
              <a:rPr lang="en-GB" noProof="0" dirty="0" smtClean="0"/>
              <a:t>Click to edit Master text styles (22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</a:p>
          <a:p>
            <a:pPr lvl="1"/>
            <a:r>
              <a:rPr lang="en-GB" noProof="0" dirty="0" smtClean="0"/>
              <a:t>Second level (20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</a:p>
          <a:p>
            <a:pPr lvl="2"/>
            <a:r>
              <a:rPr lang="en-GB" noProof="0" dirty="0" smtClean="0"/>
              <a:t>Third level (18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</a:p>
          <a:p>
            <a:pPr lvl="3"/>
            <a:r>
              <a:rPr lang="en-GB" noProof="0" dirty="0" smtClean="0"/>
              <a:t>Fourth level (16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</a:p>
          <a:p>
            <a:pPr lvl="4"/>
            <a:r>
              <a:rPr lang="en-GB" noProof="0" dirty="0" smtClean="0"/>
              <a:t>Fifth level (16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68000" y="1332000"/>
            <a:ext cx="8352472" cy="5040000"/>
          </a:xfrm>
        </p:spPr>
        <p:txBody>
          <a:bodyPr>
            <a:normAutofit/>
          </a:bodyPr>
          <a:lstStyle>
            <a:lvl1pPr marL="0" indent="0">
              <a:buNone/>
              <a:defRPr sz="22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 dirty="0" smtClean="0"/>
              <a:t>Title of your slide (Arial bold 24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br>
              <a:rPr lang="en-GB" noProof="0" dirty="0" smtClean="0"/>
            </a:br>
            <a:r>
              <a:rPr lang="en-GB" noProof="0" dirty="0" smtClean="0"/>
              <a:t>Subtitle - if applicable - (Arial bold 22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 dirty="0" smtClean="0"/>
              <a:t>Example of a chart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8000" y="1332000"/>
            <a:ext cx="8352000" cy="5040000"/>
          </a:xfrm>
        </p:spPr>
        <p:txBody>
          <a:bodyPr>
            <a:noAutofit/>
          </a:bodyPr>
          <a:lstStyle>
            <a:lvl1pPr marL="0" indent="0">
              <a:buNone/>
              <a:defRPr sz="22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parat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404664"/>
            <a:ext cx="8280920" cy="1470025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 smtClean="0"/>
              <a:t>Title of your separator slide </a:t>
            </a:r>
            <a:br>
              <a:rPr lang="en-GB" noProof="0" dirty="0" smtClean="0"/>
            </a:br>
            <a:r>
              <a:rPr lang="en-GB" noProof="0" dirty="0" smtClean="0"/>
              <a:t>(Arial bold 28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parato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404664"/>
            <a:ext cx="8280920" cy="1470025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 smtClean="0"/>
              <a:t>Title of your separator slide </a:t>
            </a:r>
            <a:br>
              <a:rPr lang="en-GB" noProof="0" dirty="0" smtClean="0"/>
            </a:br>
            <a:r>
              <a:rPr lang="en-GB" noProof="0" dirty="0" smtClean="0"/>
              <a:t>(Arial bold 28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12901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parato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404664"/>
            <a:ext cx="8280920" cy="1470025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 smtClean="0"/>
              <a:t>Title of your separator slide </a:t>
            </a:r>
            <a:br>
              <a:rPr lang="en-GB" noProof="0" dirty="0" smtClean="0"/>
            </a:br>
            <a:r>
              <a:rPr lang="en-GB" noProof="0" dirty="0" smtClean="0"/>
              <a:t>(Arial bold 28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64735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parator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404664"/>
            <a:ext cx="8280920" cy="1470025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 smtClean="0"/>
              <a:t>Title of your separator slide </a:t>
            </a:r>
            <a:br>
              <a:rPr lang="en-GB" noProof="0" dirty="0" smtClean="0"/>
            </a:br>
            <a:r>
              <a:rPr lang="en-GB" noProof="0" dirty="0" smtClean="0"/>
              <a:t>(Arial bold 28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73416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parator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404664"/>
            <a:ext cx="8280920" cy="1470025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 smtClean="0"/>
              <a:t>Title of your separator slide </a:t>
            </a:r>
            <a:br>
              <a:rPr lang="en-GB" noProof="0" dirty="0" smtClean="0"/>
            </a:br>
            <a:r>
              <a:rPr lang="en-GB" noProof="0" dirty="0" smtClean="0"/>
              <a:t>(Arial bold 28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72205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parator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404664"/>
            <a:ext cx="8280920" cy="1470025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 smtClean="0"/>
              <a:t>Title of your separator slide </a:t>
            </a:r>
            <a:br>
              <a:rPr lang="en-GB" noProof="0" dirty="0" smtClean="0"/>
            </a:br>
            <a:r>
              <a:rPr lang="en-GB" noProof="0" dirty="0" smtClean="0"/>
              <a:t>(Arial bold 28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18479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000" y="144000"/>
            <a:ext cx="6228000" cy="828000"/>
          </a:xfrm>
        </p:spPr>
        <p:txBody>
          <a:bodyPr/>
          <a:lstStyle>
            <a:lvl1pPr>
              <a:defRPr>
                <a:solidFill>
                  <a:srgbClr val="00A651"/>
                </a:solidFill>
              </a:defRPr>
            </a:lvl1pPr>
          </a:lstStyle>
          <a:p>
            <a:r>
              <a:rPr lang="en-GB" noProof="0" dirty="0" smtClean="0"/>
              <a:t>Title of your slide (Arial bold 24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br>
              <a:rPr lang="en-GB" noProof="0" dirty="0" smtClean="0"/>
            </a:br>
            <a:r>
              <a:rPr lang="en-GB" noProof="0" dirty="0" smtClean="0"/>
              <a:t>Subtitle - if applicable - (Arial bold 24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endParaRPr lang="en-GB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000" y="1332000"/>
            <a:ext cx="8352472" cy="5040000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2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noProof="0" dirty="0" smtClean="0"/>
              <a:t>Click to edit Master text styles (22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</a:p>
          <a:p>
            <a:pPr lvl="0"/>
            <a:endParaRPr lang="en-GB" noProof="0" dirty="0" smtClean="0"/>
          </a:p>
          <a:p>
            <a:pPr lvl="0"/>
            <a:r>
              <a:rPr lang="en-GB" noProof="0" dirty="0" smtClean="0"/>
              <a:t>Click to edit Master text styles (22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</a:p>
          <a:p>
            <a:pPr lvl="1"/>
            <a:r>
              <a:rPr lang="en-GB" noProof="0" dirty="0" smtClean="0"/>
              <a:t>Second level (20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</a:p>
          <a:p>
            <a:pPr lvl="2"/>
            <a:r>
              <a:rPr lang="en-GB" noProof="0" dirty="0" smtClean="0"/>
              <a:t>Third level (18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</a:p>
          <a:p>
            <a:pPr lvl="3"/>
            <a:r>
              <a:rPr lang="en-GB" noProof="0" dirty="0" smtClean="0"/>
              <a:t>Fourth level (16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</a:p>
          <a:p>
            <a:pPr lvl="4"/>
            <a:r>
              <a:rPr lang="en-GB" noProof="0" dirty="0" smtClean="0"/>
              <a:t>Fifth level (16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68000" y="1332000"/>
            <a:ext cx="8352472" cy="5040000"/>
          </a:xfrm>
        </p:spPr>
        <p:txBody>
          <a:bodyPr>
            <a:normAutofit/>
          </a:bodyPr>
          <a:lstStyle>
            <a:lvl1pPr marL="0" indent="0">
              <a:buNone/>
              <a:defRPr sz="22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 dirty="0" smtClean="0"/>
              <a:t>Title of your slide (Arial bold 24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br>
              <a:rPr lang="en-GB" noProof="0" dirty="0" smtClean="0"/>
            </a:br>
            <a:r>
              <a:rPr lang="en-GB" noProof="0" dirty="0" smtClean="0"/>
              <a:t>Subtitle - if applicable - (Arial bold 22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 dirty="0" smtClean="0"/>
              <a:t>Example of a chart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8000" y="1332000"/>
            <a:ext cx="8352000" cy="5040000"/>
          </a:xfrm>
        </p:spPr>
        <p:txBody>
          <a:bodyPr>
            <a:noAutofit/>
          </a:bodyPr>
          <a:lstStyle>
            <a:lvl1pPr marL="0" indent="0">
              <a:buNone/>
              <a:defRPr sz="22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parat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404664"/>
            <a:ext cx="8280920" cy="1470025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 smtClean="0"/>
              <a:t>Title of your separator slide </a:t>
            </a:r>
            <a:br>
              <a:rPr lang="en-GB" noProof="0" dirty="0" smtClean="0"/>
            </a:br>
            <a:r>
              <a:rPr lang="en-GB" noProof="0" dirty="0" smtClean="0"/>
              <a:t>(Arial bold 28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parato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404664"/>
            <a:ext cx="8280920" cy="1470025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 smtClean="0"/>
              <a:t>Title of your separator slide </a:t>
            </a:r>
            <a:br>
              <a:rPr lang="en-GB" noProof="0" dirty="0" smtClean="0"/>
            </a:br>
            <a:r>
              <a:rPr lang="en-GB" noProof="0" dirty="0" smtClean="0"/>
              <a:t>(Arial bold 28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1290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parator 3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404664"/>
            <a:ext cx="8280920" cy="1470025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 smtClean="0"/>
              <a:t>Title of your separator slide </a:t>
            </a:r>
            <a:br>
              <a:rPr lang="en-GB" noProof="0" dirty="0" smtClean="0"/>
            </a:br>
            <a:r>
              <a:rPr lang="en-GB" noProof="0" dirty="0" smtClean="0"/>
              <a:t>(Arial bold 28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64735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parator 4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404664"/>
            <a:ext cx="8280920" cy="1470025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 smtClean="0"/>
              <a:t>Title of your separator slide </a:t>
            </a:r>
            <a:br>
              <a:rPr lang="en-GB" noProof="0" dirty="0" smtClean="0"/>
            </a:br>
            <a:r>
              <a:rPr lang="en-GB" noProof="0" dirty="0" smtClean="0"/>
              <a:t>(Arial bold 28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73416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parator 5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404664"/>
            <a:ext cx="8280920" cy="1470025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 smtClean="0"/>
              <a:t>Title of your separator slide </a:t>
            </a:r>
            <a:br>
              <a:rPr lang="en-GB" noProof="0" dirty="0" smtClean="0"/>
            </a:br>
            <a:r>
              <a:rPr lang="en-GB" noProof="0" dirty="0" smtClean="0"/>
              <a:t>(Arial bold 28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7220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44000"/>
            <a:ext cx="6228000" cy="82800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dirty="0" smtClean="0"/>
              <a:t>Title of your slide (Arial bold 24 </a:t>
            </a:r>
            <a:r>
              <a:rPr lang="en-US" dirty="0" err="1" smtClean="0"/>
              <a:t>pts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Subtitle - if applicable - (Arial bold 24 </a:t>
            </a:r>
            <a:r>
              <a:rPr lang="en-US" dirty="0" err="1" smtClean="0"/>
              <a:t>pts</a:t>
            </a:r>
            <a:r>
              <a:rPr lang="en-US" dirty="0" smtClean="0"/>
              <a:t>)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00" y="1332000"/>
            <a:ext cx="8352150" cy="50400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noProof="0" dirty="0" smtClean="0"/>
              <a:t>Click to edit Master text styles (22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</a:p>
          <a:p>
            <a:pPr lvl="0"/>
            <a:endParaRPr lang="en-GB" noProof="0" dirty="0" smtClean="0"/>
          </a:p>
          <a:p>
            <a:pPr lvl="0"/>
            <a:r>
              <a:rPr lang="en-GB" noProof="0" dirty="0" smtClean="0"/>
              <a:t>Click to edit Master text styles (22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</a:p>
          <a:p>
            <a:pPr lvl="1"/>
            <a:r>
              <a:rPr lang="en-GB" noProof="0" dirty="0" smtClean="0"/>
              <a:t>Second level (20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</a:p>
          <a:p>
            <a:pPr lvl="2"/>
            <a:r>
              <a:rPr lang="en-GB" noProof="0" dirty="0" smtClean="0"/>
              <a:t>Third level (18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</a:p>
          <a:p>
            <a:pPr lvl="3"/>
            <a:r>
              <a:rPr lang="en-GB" noProof="0" dirty="0" smtClean="0"/>
              <a:t>Fourth level (16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</a:p>
          <a:p>
            <a:pPr lvl="4"/>
            <a:r>
              <a:rPr lang="en-GB" noProof="0" dirty="0" smtClean="0"/>
              <a:t>Fifth level (16 </a:t>
            </a:r>
            <a:r>
              <a:rPr lang="en-GB" noProof="0" dirty="0" err="1" smtClean="0"/>
              <a:t>pts</a:t>
            </a:r>
            <a:r>
              <a:rPr lang="en-GB" noProof="0" dirty="0" smtClean="0"/>
              <a:t>)</a:t>
            </a:r>
            <a:endParaRPr lang="en-GB" noProof="0" dirty="0"/>
          </a:p>
        </p:txBody>
      </p:sp>
      <p:sp>
        <p:nvSpPr>
          <p:cNvPr id="9" name="Text Box 774"/>
          <p:cNvSpPr txBox="1">
            <a:spLocks noChangeArrowheads="1"/>
          </p:cNvSpPr>
          <p:nvPr/>
        </p:nvSpPr>
        <p:spPr bwMode="auto">
          <a:xfrm>
            <a:off x="7812360" y="6525344"/>
            <a:ext cx="12017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r"/>
            <a:fld id="{B5D6819E-2BB9-42BD-8C27-2B2FF08F3B5E}" type="slidenum">
              <a:rPr lang="en-GB" sz="800" smtClean="0">
                <a:solidFill>
                  <a:srgbClr val="0046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GB" sz="800" dirty="0">
              <a:solidFill>
                <a:srgbClr val="0046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62" r:id="rId12"/>
    <p:sldLayoutId id="2147483660" r:id="rId13"/>
    <p:sldLayoutId id="2147483661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rgbClr val="00A65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200" marR="0" indent="-4572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5475" indent="-265113" algn="l" defTabSz="914400" rtl="0" eaLnBrk="1" latinLnBrk="0" hangingPunct="1">
        <a:spcBef>
          <a:spcPct val="20000"/>
        </a:spcBef>
        <a:buFont typeface="Arial" panose="020B0604020202020204" pitchFamily="34" charset="0"/>
        <a:buChar char="­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98525" indent="-2730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63638" indent="-265113" algn="l" defTabSz="914400" rtl="0" eaLnBrk="1" latinLnBrk="0" hangingPunct="1">
        <a:spcBef>
          <a:spcPct val="20000"/>
        </a:spcBef>
        <a:buFont typeface="Arial" pitchFamily="34" charset="0"/>
        <a:buChar char="­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24000" indent="-360363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34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5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34.png"/><Relationship Id="rId9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9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6.png"/><Relationship Id="rId5" Type="http://schemas.openxmlformats.org/officeDocument/2006/relationships/image" Target="../media/image34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5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3.png"/><Relationship Id="rId5" Type="http://schemas.openxmlformats.org/officeDocument/2006/relationships/image" Target="../media/image89.png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Guidelines for preparing a </a:t>
            </a:r>
            <a:br>
              <a:rPr lang="en-US" dirty="0" smtClean="0"/>
            </a:br>
            <a:r>
              <a:rPr lang="en-US" dirty="0" smtClean="0"/>
              <a:t>Project Outline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Call </a:t>
            </a:r>
            <a:r>
              <a:rPr lang="en-GB" dirty="0" smtClean="0"/>
              <a:t>2 </a:t>
            </a:r>
            <a:r>
              <a:rPr lang="en-GB" dirty="0"/>
              <a:t>PO Preparation Days, </a:t>
            </a:r>
            <a:r>
              <a:rPr lang="en-GB" dirty="0" smtClean="0"/>
              <a:t>Brussels, 23 September 2015</a:t>
            </a:r>
            <a:endParaRPr lang="en-GB" dirty="0"/>
          </a:p>
          <a:p>
            <a:r>
              <a:rPr lang="en-GB" dirty="0" smtClean="0"/>
              <a:t>Marc Sturzel – Programme Coordinator ITEA 3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8039" y="144000"/>
            <a:ext cx="6228000" cy="828000"/>
          </a:xfrm>
        </p:spPr>
        <p:txBody>
          <a:bodyPr/>
          <a:lstStyle/>
          <a:p>
            <a:r>
              <a:rPr lang="en-GB" dirty="0" smtClean="0"/>
              <a:t>PO template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26" y="1123950"/>
            <a:ext cx="3915911" cy="5535150"/>
          </a:xfrm>
          <a:prstGeom prst="rect">
            <a:avLst/>
          </a:prstGeom>
          <a:noFill/>
          <a:ln>
            <a:noFill/>
          </a:ln>
          <a:effectLst>
            <a:outerShdw blurRad="266700" dist="762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426" y="1123950"/>
            <a:ext cx="3915912" cy="5535150"/>
          </a:xfrm>
          <a:prstGeom prst="rect">
            <a:avLst/>
          </a:prstGeom>
          <a:noFill/>
          <a:ln>
            <a:noFill/>
          </a:ln>
          <a:effectLst>
            <a:outerShdw blurRad="266700" dist="762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58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765626" y="1122823"/>
            <a:ext cx="8030712" cy="5535152"/>
            <a:chOff x="765626" y="1123948"/>
            <a:chExt cx="8030712" cy="5535152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626" y="1123951"/>
              <a:ext cx="3915911" cy="5535149"/>
            </a:xfrm>
            <a:prstGeom prst="rect">
              <a:avLst/>
            </a:prstGeom>
            <a:noFill/>
            <a:ln>
              <a:noFill/>
            </a:ln>
            <a:effectLst>
              <a:outerShdw blurRad="266700" dist="76200" dir="2700000" algn="ctr" rotWithShape="0">
                <a:schemeClr val="tx1"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0426" y="1123948"/>
              <a:ext cx="3915912" cy="5535151"/>
            </a:xfrm>
            <a:prstGeom prst="rect">
              <a:avLst/>
            </a:prstGeom>
            <a:noFill/>
            <a:ln>
              <a:noFill/>
            </a:ln>
            <a:effectLst>
              <a:outerShdw blurRad="266700" dist="76200" dir="2700000" algn="ctr" rotWithShape="0">
                <a:schemeClr val="tx1"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28039" y="144000"/>
            <a:ext cx="6228000" cy="828000"/>
          </a:xfrm>
        </p:spPr>
        <p:txBody>
          <a:bodyPr/>
          <a:lstStyle/>
          <a:p>
            <a:r>
              <a:rPr lang="en-GB" dirty="0" smtClean="0"/>
              <a:t>PO template</a:t>
            </a:r>
            <a:endParaRPr lang="en-GB" dirty="0"/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86" y="2670820"/>
            <a:ext cx="1182064" cy="4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426" y="1122826"/>
            <a:ext cx="3915910" cy="553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26" y="2907035"/>
            <a:ext cx="1182064" cy="30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26" y="3333750"/>
            <a:ext cx="1182064" cy="30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428" y="1122827"/>
            <a:ext cx="3915910" cy="553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61" y="3143250"/>
            <a:ext cx="1182064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61" y="3614173"/>
            <a:ext cx="1182064" cy="43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428" y="1122827"/>
            <a:ext cx="3915911" cy="55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8" y="4562475"/>
            <a:ext cx="1724989" cy="28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756" y="1122828"/>
            <a:ext cx="3915911" cy="553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à coins arrondis 22"/>
          <p:cNvSpPr/>
          <p:nvPr/>
        </p:nvSpPr>
        <p:spPr>
          <a:xfrm>
            <a:off x="2214080" y="5200150"/>
            <a:ext cx="5106364" cy="1569458"/>
          </a:xfrm>
          <a:prstGeom prst="roundRect">
            <a:avLst>
              <a:gd name="adj" fmla="val 50000"/>
            </a:avLst>
          </a:prstGeom>
          <a:effectLst>
            <a:outerShdw blurRad="533400" dist="254000" dir="5400000" sx="102000" sy="102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Overall length constraint up to §4 excl.: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 pages for a PO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75 pages for an FPP</a:t>
            </a:r>
            <a:b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(without instructions and merged sections)</a:t>
            </a:r>
            <a:endParaRPr lang="en-GB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06" y="2214563"/>
            <a:ext cx="4152900" cy="285750"/>
          </a:xfrm>
          <a:prstGeom prst="rect">
            <a:avLst/>
          </a:prstGeom>
          <a:noFill/>
          <a:ln>
            <a:noFill/>
          </a:ln>
          <a:effectLst>
            <a:outerShdw blurRad="266700" dist="762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281" y="4562474"/>
            <a:ext cx="4629150" cy="314325"/>
          </a:xfrm>
          <a:prstGeom prst="rect">
            <a:avLst/>
          </a:prstGeom>
          <a:noFill/>
          <a:ln>
            <a:noFill/>
          </a:ln>
          <a:effectLst>
            <a:outerShdw blurRad="266700" dist="762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1762125"/>
            <a:ext cx="2590800" cy="257175"/>
          </a:xfrm>
          <a:prstGeom prst="rect">
            <a:avLst/>
          </a:prstGeom>
          <a:noFill/>
          <a:ln>
            <a:noFill/>
          </a:ln>
          <a:effectLst>
            <a:outerShdw blurRad="266700" dist="762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1724025"/>
            <a:ext cx="2486025" cy="295275"/>
          </a:xfrm>
          <a:prstGeom prst="rect">
            <a:avLst/>
          </a:prstGeom>
          <a:noFill/>
          <a:ln>
            <a:noFill/>
          </a:ln>
          <a:effectLst>
            <a:outerShdw blurRad="266700" dist="762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4057650"/>
            <a:ext cx="4600575" cy="295275"/>
          </a:xfrm>
          <a:prstGeom prst="rect">
            <a:avLst/>
          </a:prstGeom>
          <a:noFill/>
          <a:ln>
            <a:noFill/>
          </a:ln>
          <a:effectLst>
            <a:outerShdw blurRad="266700" dist="762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166" y="1742604"/>
            <a:ext cx="2686618" cy="296216"/>
          </a:xfrm>
          <a:prstGeom prst="rect">
            <a:avLst/>
          </a:prstGeom>
          <a:noFill/>
          <a:ln>
            <a:noFill/>
          </a:ln>
          <a:effectLst>
            <a:outerShdw blurRad="266700" dist="762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16" y="1082823"/>
            <a:ext cx="8007177" cy="577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e 24"/>
          <p:cNvGrpSpPr/>
          <p:nvPr/>
        </p:nvGrpSpPr>
        <p:grpSpPr>
          <a:xfrm>
            <a:off x="2266178" y="703413"/>
            <a:ext cx="6457950" cy="1262234"/>
            <a:chOff x="2323328" y="1334530"/>
            <a:chExt cx="6457950" cy="1262234"/>
          </a:xfrm>
        </p:grpSpPr>
        <p:grpSp>
          <p:nvGrpSpPr>
            <p:cNvPr id="24" name="Groupe 23"/>
            <p:cNvGrpSpPr/>
            <p:nvPr/>
          </p:nvGrpSpPr>
          <p:grpSpPr>
            <a:xfrm>
              <a:off x="2323328" y="1334530"/>
              <a:ext cx="6457950" cy="1262234"/>
              <a:chOff x="2323328" y="1334530"/>
              <a:chExt cx="6457950" cy="1262234"/>
            </a:xfrm>
          </p:grpSpPr>
          <p:cxnSp>
            <p:nvCxnSpPr>
              <p:cNvPr id="12" name="Connecteur droit 11"/>
              <p:cNvCxnSpPr/>
              <p:nvPr/>
            </p:nvCxnSpPr>
            <p:spPr>
              <a:xfrm flipV="1">
                <a:off x="2323328" y="1334530"/>
                <a:ext cx="2009775" cy="557384"/>
              </a:xfrm>
              <a:prstGeom prst="line">
                <a:avLst/>
              </a:prstGeom>
              <a:ln>
                <a:solidFill>
                  <a:srgbClr val="FF611C">
                    <a:alpha val="80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/>
              <p:cNvCxnSpPr/>
              <p:nvPr/>
            </p:nvCxnSpPr>
            <p:spPr>
              <a:xfrm flipH="1" flipV="1">
                <a:off x="7760043" y="1334530"/>
                <a:ext cx="1021235" cy="557384"/>
              </a:xfrm>
              <a:prstGeom prst="line">
                <a:avLst/>
              </a:prstGeom>
              <a:ln>
                <a:solidFill>
                  <a:srgbClr val="FF611C">
                    <a:alpha val="80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 flipV="1">
                <a:off x="2323328" y="1696995"/>
                <a:ext cx="2009775" cy="899769"/>
              </a:xfrm>
              <a:prstGeom prst="line">
                <a:avLst/>
              </a:prstGeom>
              <a:ln>
                <a:solidFill>
                  <a:srgbClr val="FF611C">
                    <a:alpha val="80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>
              <a:xfrm flipH="1" flipV="1">
                <a:off x="7760043" y="1696995"/>
                <a:ext cx="1021235" cy="899769"/>
              </a:xfrm>
              <a:prstGeom prst="line">
                <a:avLst/>
              </a:prstGeom>
              <a:ln>
                <a:solidFill>
                  <a:srgbClr val="FF611C">
                    <a:alpha val="80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3328" y="1891914"/>
              <a:ext cx="6457950" cy="704850"/>
            </a:xfrm>
            <a:prstGeom prst="rect">
              <a:avLst/>
            </a:prstGeom>
            <a:noFill/>
            <a:ln w="9525">
              <a:solidFill>
                <a:srgbClr val="FF611C"/>
              </a:solidFill>
              <a:miter lim="800000"/>
              <a:headEnd/>
              <a:tailEnd/>
            </a:ln>
            <a:effectLst>
              <a:outerShdw blurRad="63500" dist="63500" dir="2700000" algn="ctr" rotWithShape="0">
                <a:schemeClr val="bg1">
                  <a:lumMod val="6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5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671" y="1696523"/>
            <a:ext cx="1161536" cy="109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120" y="1696995"/>
            <a:ext cx="1161536" cy="109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428039" y="144000"/>
            <a:ext cx="6228000" cy="828000"/>
          </a:xfrm>
        </p:spPr>
        <p:txBody>
          <a:bodyPr/>
          <a:lstStyle/>
          <a:p>
            <a:r>
              <a:rPr lang="en-GB" dirty="0" smtClean="0"/>
              <a:t>PO template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165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1.66667E-6 0.09537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85" y="1227770"/>
            <a:ext cx="7956042" cy="373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428039" y="144000"/>
            <a:ext cx="6228000" cy="828000"/>
          </a:xfrm>
        </p:spPr>
        <p:txBody>
          <a:bodyPr/>
          <a:lstStyle/>
          <a:p>
            <a:r>
              <a:rPr lang="en-GB" dirty="0" smtClean="0"/>
              <a:t>PO template</a:t>
            </a:r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65" y="1227555"/>
            <a:ext cx="7967662" cy="3739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85" y="1227770"/>
            <a:ext cx="7967662" cy="373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65" y="1227770"/>
            <a:ext cx="7955128" cy="57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64" y="1227555"/>
            <a:ext cx="7966749" cy="373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93" y="1195128"/>
            <a:ext cx="621957" cy="58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71" y="1106819"/>
            <a:ext cx="1761844" cy="87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216" y="1131533"/>
            <a:ext cx="617313" cy="30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9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1729946"/>
            <a:ext cx="9143999" cy="195099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rgbClr val="00A6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template merge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934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0" y="2708920"/>
            <a:ext cx="9144000" cy="972016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rgbClr val="00A6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6000" dirty="0" smtClean="0">
                <a:solidFill>
                  <a:srgbClr val="D1FFE7"/>
                </a:solidFill>
              </a:rPr>
              <a:t>PO template merge</a:t>
            </a:r>
            <a:endParaRPr lang="en-GB" dirty="0">
              <a:solidFill>
                <a:srgbClr val="D1FF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69260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A65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1758E-7 L -0.2941 -0.3658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5" y="-182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394393" y="144000"/>
            <a:ext cx="6228000" cy="828000"/>
          </a:xfrm>
        </p:spPr>
        <p:txBody>
          <a:bodyPr/>
          <a:lstStyle/>
          <a:p>
            <a:r>
              <a:rPr lang="en-GB" dirty="0" smtClean="0"/>
              <a:t>PO template merge</a:t>
            </a:r>
            <a:endParaRPr lang="en-GB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476" y="1133475"/>
            <a:ext cx="3915912" cy="5535150"/>
          </a:xfrm>
          <a:prstGeom prst="rect">
            <a:avLst/>
          </a:prstGeom>
          <a:noFill/>
          <a:ln>
            <a:noFill/>
          </a:ln>
          <a:effectLst>
            <a:outerShdw blurRad="266700" dist="762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9" y="1133475"/>
            <a:ext cx="3915911" cy="5535149"/>
          </a:xfrm>
          <a:prstGeom prst="rect">
            <a:avLst/>
          </a:prstGeom>
          <a:noFill/>
          <a:ln>
            <a:noFill/>
          </a:ln>
          <a:effectLst>
            <a:outerShdw blurRad="266700" dist="762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93" y="1133474"/>
            <a:ext cx="3915911" cy="5535149"/>
          </a:xfrm>
          <a:prstGeom prst="rect">
            <a:avLst/>
          </a:prstGeom>
          <a:noFill/>
          <a:ln>
            <a:noFill/>
          </a:ln>
          <a:effectLst>
            <a:outerShdw blurRad="266700" dist="762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17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78940" y="2708920"/>
            <a:ext cx="8435546" cy="972016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rgbClr val="00A6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Annex Guidelines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9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78940" y="2708920"/>
            <a:ext cx="8435546" cy="972016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rgbClr val="00A6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6000" dirty="0" smtClean="0">
                <a:solidFill>
                  <a:srgbClr val="D1FFE7"/>
                </a:solidFill>
              </a:rPr>
              <a:t>PO Annex Guidelines</a:t>
            </a:r>
            <a:endParaRPr lang="en-GB" dirty="0">
              <a:solidFill>
                <a:srgbClr val="D1FF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A65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6" presetClass="emph" presetSubtype="0" accel="10000" decel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L -0.2757 -0.36412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5" y="-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avec flèche 11"/>
          <p:cNvCxnSpPr>
            <a:stCxn id="8" idx="0"/>
          </p:cNvCxnSpPr>
          <p:nvPr/>
        </p:nvCxnSpPr>
        <p:spPr>
          <a:xfrm flipH="1" flipV="1">
            <a:off x="5573468" y="3785701"/>
            <a:ext cx="665213" cy="7750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10" idx="0"/>
          </p:cNvCxnSpPr>
          <p:nvPr/>
        </p:nvCxnSpPr>
        <p:spPr>
          <a:xfrm flipV="1">
            <a:off x="2864137" y="3785701"/>
            <a:ext cx="665206" cy="7750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5395045" y="1865020"/>
            <a:ext cx="1" cy="9216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 flipV="1">
            <a:off x="3707773" y="1865019"/>
            <a:ext cx="1" cy="921616"/>
          </a:xfrm>
          <a:prstGeom prst="straightConnector1">
            <a:avLst/>
          </a:prstGeom>
          <a:ln w="762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1524" y="152238"/>
            <a:ext cx="6228000" cy="828000"/>
          </a:xfrm>
        </p:spPr>
        <p:txBody>
          <a:bodyPr/>
          <a:lstStyle/>
          <a:p>
            <a:r>
              <a:rPr lang="en-GB" dirty="0" smtClean="0"/>
              <a:t>PO Annex Guidelines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2629248" y="6568645"/>
            <a:ext cx="3844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Fake example defined for illustration purposes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2815285" y="86724"/>
            <a:ext cx="3472245" cy="51898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Market Value Chain(s)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29343" y="2786635"/>
            <a:ext cx="2044125" cy="9990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Secured mobile video streaming service provider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5045" y="4560750"/>
            <a:ext cx="1687272" cy="612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Cloud provider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20501" y="4560750"/>
            <a:ext cx="1687272" cy="6145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Encryption provider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118198" y="3625752"/>
            <a:ext cx="1586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A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the Cloud </a:t>
            </a:r>
          </a:p>
          <a:p>
            <a:pPr algn="ctr"/>
            <a:r>
              <a:rPr lang="en-GB" dirty="0" smtClean="0">
                <a:solidFill>
                  <a:srgbClr val="00A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  <a:endParaRPr lang="en-GB" dirty="0">
              <a:solidFill>
                <a:srgbClr val="00A6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609994" y="3632064"/>
            <a:ext cx="1586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A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the security overlay</a:t>
            </a:r>
            <a:endParaRPr lang="en-GB" dirty="0">
              <a:solidFill>
                <a:srgbClr val="00A6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29342" y="1250423"/>
            <a:ext cx="2044125" cy="6145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4G/LTE network provider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445307" y="1863305"/>
            <a:ext cx="1637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A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dirty="0" smtClean="0">
                <a:solidFill>
                  <a:srgbClr val="00A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rovides a service / a selling point</a:t>
            </a:r>
            <a:endParaRPr lang="en-GB" dirty="0">
              <a:solidFill>
                <a:srgbClr val="00A6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020501" y="1863305"/>
            <a:ext cx="168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A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dirty="0" smtClean="0">
                <a:solidFill>
                  <a:srgbClr val="00A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rovides the network and the bandwidth</a:t>
            </a:r>
            <a:endParaRPr lang="en-GB" dirty="0">
              <a:solidFill>
                <a:srgbClr val="00A6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rot="16200000">
            <a:off x="-1195754" y="2905585"/>
            <a:ext cx="3924924" cy="6145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Corporate IT personnel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 rot="5400000">
            <a:off x="6436740" y="2903715"/>
            <a:ext cx="3924924" cy="6145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Regulations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88942" y="5656132"/>
            <a:ext cx="3924924" cy="6145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End-users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6118197" y="5358219"/>
            <a:ext cx="2878664" cy="121042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Explain how the market value chains are covered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90906" y="5349959"/>
            <a:ext cx="1720995" cy="297913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Adoption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 rot="16200000">
            <a:off x="-34100" y="3154077"/>
            <a:ext cx="2515430" cy="297916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Constraints &amp; needs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 rot="5400000">
            <a:off x="6685230" y="3137210"/>
            <a:ext cx="2515430" cy="297916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Constraints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5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6" grpId="0"/>
      <p:bldP spid="17" grpId="0"/>
      <p:bldP spid="18" grpId="0" animBg="1"/>
      <p:bldP spid="22" grpId="0"/>
      <p:bldP spid="23" grpId="0"/>
      <p:bldP spid="24" grpId="0" animBg="1"/>
      <p:bldP spid="25" grpId="0" animBg="1"/>
      <p:bldP spid="26" grpId="0" animBg="1"/>
      <p:bldP spid="4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856735" y="1482811"/>
            <a:ext cx="7717639" cy="2677298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rgbClr val="00A6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Submission process</a:t>
            </a:r>
            <a:endParaRPr lang="en-GB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Proposals content</a:t>
            </a:r>
          </a:p>
          <a:p>
            <a:r>
              <a:rPr lang="en-GB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25483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èche droite 19"/>
          <p:cNvSpPr/>
          <p:nvPr/>
        </p:nvSpPr>
        <p:spPr>
          <a:xfrm rot="10800000">
            <a:off x="4817989" y="2876511"/>
            <a:ext cx="292796" cy="237068"/>
          </a:xfrm>
          <a:prstGeom prst="rightArrow">
            <a:avLst/>
          </a:prstGeom>
          <a:solidFill>
            <a:srgbClr val="A8A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lèche droite 20"/>
          <p:cNvSpPr/>
          <p:nvPr/>
        </p:nvSpPr>
        <p:spPr>
          <a:xfrm>
            <a:off x="2804058" y="3268332"/>
            <a:ext cx="283391" cy="226247"/>
          </a:xfrm>
          <a:prstGeom prst="rightArrow">
            <a:avLst/>
          </a:prstGeom>
          <a:solidFill>
            <a:srgbClr val="A8A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lèche droite 21"/>
          <p:cNvSpPr/>
          <p:nvPr/>
        </p:nvSpPr>
        <p:spPr>
          <a:xfrm>
            <a:off x="2804058" y="2502097"/>
            <a:ext cx="271740" cy="237067"/>
          </a:xfrm>
          <a:prstGeom prst="rightArrow">
            <a:avLst/>
          </a:prstGeom>
          <a:solidFill>
            <a:srgbClr val="A8A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lèche droite 22"/>
          <p:cNvSpPr/>
          <p:nvPr/>
        </p:nvSpPr>
        <p:spPr>
          <a:xfrm rot="5400000">
            <a:off x="3721910" y="2148964"/>
            <a:ext cx="456033" cy="237067"/>
          </a:xfrm>
          <a:prstGeom prst="rightArrow">
            <a:avLst>
              <a:gd name="adj1" fmla="val 50000"/>
              <a:gd name="adj2" fmla="val 42858"/>
            </a:avLst>
          </a:prstGeom>
          <a:solidFill>
            <a:srgbClr val="A8A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lèche droite 23"/>
          <p:cNvSpPr/>
          <p:nvPr/>
        </p:nvSpPr>
        <p:spPr>
          <a:xfrm rot="5400000">
            <a:off x="1664728" y="3875811"/>
            <a:ext cx="613839" cy="237067"/>
          </a:xfrm>
          <a:prstGeom prst="rightArrow">
            <a:avLst>
              <a:gd name="adj1" fmla="val 50000"/>
              <a:gd name="adj2" fmla="val 42858"/>
            </a:avLst>
          </a:prstGeom>
          <a:solidFill>
            <a:srgbClr val="A8A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lèche droite 14"/>
          <p:cNvSpPr/>
          <p:nvPr/>
        </p:nvSpPr>
        <p:spPr>
          <a:xfrm rot="5400000">
            <a:off x="3550435" y="3775539"/>
            <a:ext cx="798983" cy="237067"/>
          </a:xfrm>
          <a:prstGeom prst="rightArrow">
            <a:avLst>
              <a:gd name="adj1" fmla="val 50000"/>
              <a:gd name="adj2" fmla="val 42858"/>
            </a:avLst>
          </a:prstGeom>
          <a:solidFill>
            <a:srgbClr val="A8A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èche droite 12"/>
          <p:cNvSpPr/>
          <p:nvPr/>
        </p:nvSpPr>
        <p:spPr>
          <a:xfrm rot="5400000">
            <a:off x="5626848" y="4274274"/>
            <a:ext cx="712720" cy="237068"/>
          </a:xfrm>
          <a:prstGeom prst="rightArrow">
            <a:avLst>
              <a:gd name="adj1" fmla="val 50000"/>
              <a:gd name="adj2" fmla="val 42858"/>
            </a:avLst>
          </a:prstGeom>
          <a:solidFill>
            <a:srgbClr val="A8A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èche droite 9"/>
          <p:cNvSpPr/>
          <p:nvPr/>
        </p:nvSpPr>
        <p:spPr>
          <a:xfrm>
            <a:off x="2821347" y="4704197"/>
            <a:ext cx="714061" cy="220136"/>
          </a:xfrm>
          <a:prstGeom prst="rightArrow">
            <a:avLst/>
          </a:prstGeom>
          <a:solidFill>
            <a:srgbClr val="A8A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èche droite 10"/>
          <p:cNvSpPr/>
          <p:nvPr/>
        </p:nvSpPr>
        <p:spPr>
          <a:xfrm>
            <a:off x="5579533" y="4687265"/>
            <a:ext cx="807353" cy="237068"/>
          </a:xfrm>
          <a:prstGeom prst="rightArrow">
            <a:avLst/>
          </a:prstGeom>
          <a:solidFill>
            <a:srgbClr val="A8A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1524" y="152238"/>
            <a:ext cx="6228000" cy="828000"/>
          </a:xfrm>
        </p:spPr>
        <p:txBody>
          <a:bodyPr/>
          <a:lstStyle/>
          <a:p>
            <a:r>
              <a:rPr lang="en-GB" dirty="0" smtClean="0"/>
              <a:t>PO Annex Guidelines</a:t>
            </a:r>
            <a:endParaRPr lang="en-GB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2815285" y="86724"/>
            <a:ext cx="3472245" cy="51898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Technology Value Chain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6117518" y="5358220"/>
            <a:ext cx="2878664" cy="121042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Explain how the technology value-chain is covered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629248" y="6568645"/>
            <a:ext cx="3844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Fake example defined for illustration purposes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5408" y="4306264"/>
            <a:ext cx="2044125" cy="9990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Streaming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ith cloud compression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8013" y="4306264"/>
            <a:ext cx="1687272" cy="99906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Cloud HPC platform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86886" y="4572962"/>
            <a:ext cx="1687272" cy="4995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Mobile apps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0785" y="3613116"/>
            <a:ext cx="1687272" cy="4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Encryption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1867" y="2495513"/>
            <a:ext cx="1736122" cy="999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Compression optimisation algorithm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16786" y="3086298"/>
            <a:ext cx="1687272" cy="60112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Real-time profiling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28013" y="2303132"/>
            <a:ext cx="1687272" cy="6349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Artificial Intelligence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10785" y="2647918"/>
            <a:ext cx="1687272" cy="6349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Models and frameworks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75805" y="1480678"/>
            <a:ext cx="1742184" cy="5588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Data simulation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1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15" grpId="0" animBg="1"/>
      <p:bldP spid="13" grpId="0" animBg="1"/>
      <p:bldP spid="10" grpId="0" animBg="1"/>
      <p:bldP spid="11" grpId="0" animBg="1"/>
      <p:bldP spid="4" grpId="0" animBg="1"/>
      <p:bldP spid="7" grpId="0" animBg="1"/>
      <p:bldP spid="8" grpId="0" animBg="1"/>
      <p:bldP spid="9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1524" y="152238"/>
            <a:ext cx="6228000" cy="828000"/>
          </a:xfrm>
        </p:spPr>
        <p:txBody>
          <a:bodyPr/>
          <a:lstStyle/>
          <a:p>
            <a:r>
              <a:rPr lang="en-GB" dirty="0" smtClean="0"/>
              <a:t>PO Annex Guidelines</a:t>
            </a:r>
            <a:endParaRPr lang="en-GB" dirty="0"/>
          </a:p>
        </p:txBody>
      </p:sp>
      <p:sp>
        <p:nvSpPr>
          <p:cNvPr id="16" name="Rectangle à coins arrondis 15"/>
          <p:cNvSpPr/>
          <p:nvPr/>
        </p:nvSpPr>
        <p:spPr>
          <a:xfrm>
            <a:off x="2831498" y="1228258"/>
            <a:ext cx="3472245" cy="51898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Consortium Market Access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98541" y="4847581"/>
            <a:ext cx="1297459" cy="10632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products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96000" y="4847582"/>
            <a:ext cx="1312332" cy="10632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SotA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08332" y="4852777"/>
            <a:ext cx="1447801" cy="10632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trends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08183" y="3199555"/>
            <a:ext cx="1975832" cy="6705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disruptions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08184" y="2529027"/>
            <a:ext cx="1975832" cy="6705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concepts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08184" y="1858499"/>
            <a:ext cx="1975832" cy="6705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combination of technologies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08183" y="3870083"/>
            <a:ext cx="1975832" cy="6705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Upstream research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5845775" y="4486904"/>
            <a:ext cx="2100649" cy="51898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2087" y="4841809"/>
            <a:ext cx="1447801" cy="10632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market situation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679888" y="4848111"/>
            <a:ext cx="1447801" cy="10632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market trends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27689" y="4847582"/>
            <a:ext cx="1447801" cy="10632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Competitor strategies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415872" y="3818870"/>
            <a:ext cx="1975832" cy="6705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Threats of new entrants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15872" y="3148342"/>
            <a:ext cx="1975832" cy="6705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Threats of substitutes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415872" y="2477814"/>
            <a:ext cx="1975832" cy="6705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opportunities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1370176" y="4435692"/>
            <a:ext cx="2100649" cy="51898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Market Analysis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415872" y="1813248"/>
            <a:ext cx="1975832" cy="6705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expectations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3656313" y="2193763"/>
            <a:ext cx="1822616" cy="51898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Think global!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30199" y="5956942"/>
            <a:ext cx="4025934" cy="53161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ITEA Living Roadmap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69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1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" grpId="0" animBg="1"/>
      <p:bldP spid="38" grpId="0" animBg="1"/>
      <p:bldP spid="18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6"/>
          <a:stretch/>
        </p:blipFill>
        <p:spPr bwMode="auto">
          <a:xfrm>
            <a:off x="1996531" y="2115058"/>
            <a:ext cx="1520716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1524" y="152238"/>
            <a:ext cx="6228000" cy="828000"/>
          </a:xfrm>
        </p:spPr>
        <p:txBody>
          <a:bodyPr/>
          <a:lstStyle/>
          <a:p>
            <a:r>
              <a:rPr lang="en-GB" dirty="0" smtClean="0"/>
              <a:t>PO Annex Guidelines</a:t>
            </a:r>
            <a:endParaRPr lang="en-GB" dirty="0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5601734" y="2075930"/>
            <a:ext cx="3218737" cy="4296069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 smtClean="0"/>
              <a:t>Examples:</a:t>
            </a:r>
          </a:p>
          <a:p>
            <a:r>
              <a:rPr lang="en-GB" sz="1800" dirty="0" smtClean="0"/>
              <a:t>Novel algorithms</a:t>
            </a:r>
          </a:p>
          <a:p>
            <a:r>
              <a:rPr lang="en-GB" sz="1800" dirty="0" smtClean="0"/>
              <a:t>Software architectures</a:t>
            </a:r>
          </a:p>
          <a:p>
            <a:r>
              <a:rPr lang="en-GB" sz="1800" dirty="0" smtClean="0"/>
              <a:t>Open Source libraries</a:t>
            </a:r>
          </a:p>
          <a:p>
            <a:r>
              <a:rPr lang="en-GB" sz="1800" dirty="0" smtClean="0"/>
              <a:t>Demonstrators</a:t>
            </a:r>
          </a:p>
          <a:p>
            <a:r>
              <a:rPr lang="en-GB" sz="1800" dirty="0" smtClean="0"/>
              <a:t>Prototypes</a:t>
            </a:r>
          </a:p>
          <a:p>
            <a:r>
              <a:rPr lang="fr-FR" sz="1800" dirty="0" smtClean="0"/>
              <a:t>Contributions to standards</a:t>
            </a:r>
            <a:endParaRPr lang="en-GB" sz="1800" dirty="0" smtClean="0"/>
          </a:p>
          <a:p>
            <a:r>
              <a:rPr lang="en-GB" sz="1800" dirty="0" smtClean="0"/>
              <a:t>Etc. </a:t>
            </a:r>
          </a:p>
          <a:p>
            <a:endParaRPr lang="fr-FR" sz="1800" dirty="0"/>
          </a:p>
          <a:p>
            <a:pPr marL="0" indent="0">
              <a:buNone/>
            </a:pPr>
            <a:r>
              <a:rPr lang="en-GB" sz="1800" dirty="0" smtClean="0"/>
              <a:t>Tangible, realistic, ambitious</a:t>
            </a:r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2512545" y="1297456"/>
            <a:ext cx="4077729" cy="51898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Clear Objectives and Outputs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7" y="2115059"/>
            <a:ext cx="4287365" cy="3256010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7" y="2115059"/>
            <a:ext cx="3897672" cy="3361250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83" y="2797403"/>
            <a:ext cx="805960" cy="945660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1" b="8587"/>
          <a:stretch/>
        </p:blipFill>
        <p:spPr bwMode="auto">
          <a:xfrm>
            <a:off x="653737" y="2115058"/>
            <a:ext cx="3897672" cy="4349107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7" y="2115059"/>
            <a:ext cx="4499849" cy="2992400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87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1524" y="152238"/>
            <a:ext cx="6228000" cy="828000"/>
          </a:xfrm>
        </p:spPr>
        <p:txBody>
          <a:bodyPr/>
          <a:lstStyle/>
          <a:p>
            <a:r>
              <a:rPr lang="en-GB" dirty="0" smtClean="0"/>
              <a:t>PO Annex Guidelines</a:t>
            </a:r>
            <a:endParaRPr lang="en-GB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2512544" y="1297456"/>
            <a:ext cx="4077729" cy="518983"/>
          </a:xfrm>
          <a:prstGeom prst="roundRect">
            <a:avLst>
              <a:gd name="adj" fmla="val 50000"/>
            </a:avLst>
          </a:prstGeom>
          <a:effectLst>
            <a:outerShdw blurRad="63500" dist="63500" dir="2700000" algn="ctr" rotWithShape="0">
              <a:schemeClr val="bg1">
                <a:lumMod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Quantification Criteria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282349" y="2075930"/>
            <a:ext cx="3218737" cy="429606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6511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­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30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spcBef>
                <a:spcPct val="20000"/>
              </a:spcBef>
              <a:buFont typeface="Arial" pitchFamily="34" charset="0"/>
              <a:buChar char="­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24000" indent="-360363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 smtClean="0"/>
              <a:t>Examples:</a:t>
            </a:r>
          </a:p>
          <a:p>
            <a:r>
              <a:rPr lang="en-GB" sz="1800" dirty="0" smtClean="0"/>
              <a:t>Consumption</a:t>
            </a:r>
            <a:r>
              <a:rPr lang="en-GB" sz="1100" dirty="0" smtClean="0"/>
              <a:t> (GPU, RAM, heat…)</a:t>
            </a:r>
            <a:endParaRPr lang="en-GB" sz="1800" dirty="0" smtClean="0"/>
          </a:p>
          <a:p>
            <a:r>
              <a:rPr lang="en-GB" sz="1800" dirty="0" smtClean="0"/>
              <a:t>Frame rate</a:t>
            </a:r>
            <a:r>
              <a:rPr lang="en-GB" sz="1100" dirty="0" smtClean="0"/>
              <a:t> (HW dependent)</a:t>
            </a:r>
          </a:p>
          <a:p>
            <a:r>
              <a:rPr lang="en-GB" sz="1800" dirty="0" smtClean="0"/>
              <a:t>Algorithm performances</a:t>
            </a:r>
          </a:p>
          <a:p>
            <a:r>
              <a:rPr lang="en-GB" sz="1800" dirty="0" smtClean="0"/>
              <a:t>Scalability</a:t>
            </a:r>
          </a:p>
          <a:p>
            <a:r>
              <a:rPr lang="en-GB" sz="1800" dirty="0" smtClean="0"/>
              <a:t>Maturity</a:t>
            </a:r>
          </a:p>
          <a:p>
            <a:r>
              <a:rPr lang="en-GB" sz="1800" dirty="0" smtClean="0"/>
              <a:t>Etc.</a:t>
            </a:r>
          </a:p>
          <a:p>
            <a:endParaRPr lang="fr-FR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978" y="2188508"/>
            <a:ext cx="2473659" cy="1771140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123" y="2188508"/>
            <a:ext cx="2732111" cy="2710254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48" y="3981610"/>
            <a:ext cx="1847850" cy="1123950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123" y="2188508"/>
            <a:ext cx="3404963" cy="2764830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086" y="2188509"/>
            <a:ext cx="2149913" cy="3224870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583" y="2188508"/>
            <a:ext cx="3810000" cy="3810000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583" y="2188509"/>
            <a:ext cx="3810000" cy="3810000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86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70" dur="500" fill="hold"/>
                                        <p:tgtEl>
                                          <p:spTgt spid="3081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-7.40741E-7 L 0.13681 0.18125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1524" y="152238"/>
            <a:ext cx="6228000" cy="828000"/>
          </a:xfrm>
        </p:spPr>
        <p:txBody>
          <a:bodyPr/>
          <a:lstStyle/>
          <a:p>
            <a:r>
              <a:rPr lang="en-GB" dirty="0" smtClean="0"/>
              <a:t>PO Annex Guidelines</a:t>
            </a:r>
            <a:endParaRPr lang="en-GB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5601734" y="2075930"/>
            <a:ext cx="3218737" cy="4296069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 smtClean="0"/>
              <a:t>At PO stage, only provide:</a:t>
            </a:r>
          </a:p>
          <a:p>
            <a:r>
              <a:rPr lang="en-GB" sz="1800" dirty="0"/>
              <a:t>t</a:t>
            </a:r>
            <a:r>
              <a:rPr lang="en-GB" sz="1800" dirty="0" smtClean="0"/>
              <a:t>he project structure</a:t>
            </a:r>
          </a:p>
          <a:p>
            <a:r>
              <a:rPr lang="en-GB" sz="1800" dirty="0"/>
              <a:t>t</a:t>
            </a:r>
            <a:r>
              <a:rPr lang="en-GB" sz="1800" dirty="0" smtClean="0"/>
              <a:t>he milestones</a:t>
            </a:r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3501086" y="1297456"/>
            <a:ext cx="2100649" cy="51898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Clear structure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079" y="3501039"/>
            <a:ext cx="2620374" cy="139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594" y="1968801"/>
            <a:ext cx="2917343" cy="142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65" y="5031212"/>
            <a:ext cx="4876800" cy="162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24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78940" y="2708920"/>
            <a:ext cx="8435546" cy="972016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rgbClr val="00A6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ITEA websites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797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78940" y="2708920"/>
            <a:ext cx="8435546" cy="972016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rgbClr val="00A6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6000" dirty="0" smtClean="0">
                <a:solidFill>
                  <a:srgbClr val="D1FFE7"/>
                </a:solidFill>
              </a:rPr>
              <a:t>ITEA websites</a:t>
            </a:r>
            <a:endParaRPr lang="en-GB" dirty="0">
              <a:solidFill>
                <a:srgbClr val="D1FF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47075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A65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01758E-7 L -0.33697 -0.364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58" y="-18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"/>
          <a:stretch/>
        </p:blipFill>
        <p:spPr bwMode="auto">
          <a:xfrm>
            <a:off x="-1" y="1272250"/>
            <a:ext cx="9144001" cy="458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236" y="1601808"/>
            <a:ext cx="1050054" cy="45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390271" y="144000"/>
            <a:ext cx="6228000" cy="828000"/>
          </a:xfrm>
        </p:spPr>
        <p:txBody>
          <a:bodyPr/>
          <a:lstStyle/>
          <a:p>
            <a:r>
              <a:rPr lang="en-GB" smtClean="0"/>
              <a:t>ITEA websites</a:t>
            </a:r>
            <a:endParaRPr lang="en-GB" dirty="0"/>
          </a:p>
        </p:txBody>
      </p:sp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349" y="1601808"/>
            <a:ext cx="900752" cy="45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27" y="1601808"/>
            <a:ext cx="1051772" cy="45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"/>
          <a:stretch/>
        </p:blipFill>
        <p:spPr bwMode="auto">
          <a:xfrm>
            <a:off x="0" y="1272250"/>
            <a:ext cx="9144000" cy="46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"/>
          <a:stretch/>
        </p:blipFill>
        <p:spPr bwMode="auto">
          <a:xfrm>
            <a:off x="-2" y="1272249"/>
            <a:ext cx="9144001" cy="46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349" y="3117506"/>
            <a:ext cx="1051772" cy="45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45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390271" y="144000"/>
            <a:ext cx="6228000" cy="828000"/>
          </a:xfrm>
        </p:spPr>
        <p:txBody>
          <a:bodyPr/>
          <a:lstStyle/>
          <a:p>
            <a:r>
              <a:rPr lang="en-GB" smtClean="0"/>
              <a:t>ITEA websites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"/>
          <a:stretch/>
        </p:blipFill>
        <p:spPr bwMode="auto">
          <a:xfrm>
            <a:off x="163770" y="1277140"/>
            <a:ext cx="7588155" cy="5076000"/>
          </a:xfrm>
          <a:prstGeom prst="rect">
            <a:avLst/>
          </a:prstGeom>
          <a:noFill/>
          <a:ln>
            <a:noFill/>
          </a:ln>
          <a:effectLst>
            <a:outerShdw blurRad="266700" dist="762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822" y="3815140"/>
            <a:ext cx="3352800" cy="2686050"/>
          </a:xfrm>
          <a:prstGeom prst="rect">
            <a:avLst/>
          </a:prstGeom>
          <a:noFill/>
          <a:ln>
            <a:noFill/>
          </a:ln>
          <a:effectLst>
            <a:outerShdw blurRad="266700" dist="762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7" y="3640360"/>
            <a:ext cx="1501254" cy="45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95" y="5771686"/>
            <a:ext cx="1501254" cy="58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582" y="5760844"/>
            <a:ext cx="1501254" cy="58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29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390271" y="144000"/>
            <a:ext cx="6228000" cy="828000"/>
          </a:xfrm>
        </p:spPr>
        <p:txBody>
          <a:bodyPr/>
          <a:lstStyle/>
          <a:p>
            <a:r>
              <a:rPr lang="en-GB" smtClean="0"/>
              <a:t>ITEA websites</a:t>
            </a:r>
            <a:endParaRPr lang="en-GB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2249"/>
            <a:ext cx="9144000" cy="431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2249"/>
            <a:ext cx="9144000" cy="536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237" y="5022318"/>
            <a:ext cx="1501254" cy="58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634141"/>
            <a:ext cx="9144000" cy="223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11" y="4926661"/>
            <a:ext cx="5201402" cy="245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87" y="4552320"/>
            <a:ext cx="750627" cy="58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720" y="3418548"/>
            <a:ext cx="1542867" cy="40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1" y="1272250"/>
            <a:ext cx="9144000" cy="5585750"/>
            <a:chOff x="1" y="1272250"/>
            <a:chExt cx="9144000" cy="5585750"/>
          </a:xfrm>
        </p:grpSpPr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272250"/>
              <a:ext cx="9129822" cy="4310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1" y="5583184"/>
              <a:ext cx="9144000" cy="1274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56" y="5751635"/>
            <a:ext cx="2306007" cy="80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à coins arrondis 23"/>
          <p:cNvSpPr/>
          <p:nvPr/>
        </p:nvSpPr>
        <p:spPr>
          <a:xfrm>
            <a:off x="3366135" y="101597"/>
            <a:ext cx="2514600" cy="51898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 coordinator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06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13403 L 1.94444E-6 -2.22222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1729946"/>
            <a:ext cx="9144000" cy="195099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rgbClr val="00A6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/ FPP differentiation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987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390271" y="144000"/>
            <a:ext cx="6228000" cy="828000"/>
          </a:xfrm>
        </p:spPr>
        <p:txBody>
          <a:bodyPr/>
          <a:lstStyle/>
          <a:p>
            <a:r>
              <a:rPr lang="en-GB" smtClean="0"/>
              <a:t>ITEA websites</a:t>
            </a:r>
            <a:endParaRPr lang="en-GB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2249"/>
            <a:ext cx="9144000" cy="431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583183"/>
            <a:ext cx="9144000" cy="1274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857" y="5022318"/>
            <a:ext cx="1637135" cy="58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04" y="5583183"/>
            <a:ext cx="3004439" cy="84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3421117" cy="11454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99523"/>
              <a:ext cx="9144000" cy="6158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956" y="6448480"/>
            <a:ext cx="1717204" cy="45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à coins arrondis 25"/>
          <p:cNvSpPr/>
          <p:nvPr/>
        </p:nvSpPr>
        <p:spPr>
          <a:xfrm>
            <a:off x="3366135" y="101597"/>
            <a:ext cx="2514600" cy="51898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 coordinator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14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10116 L -3.33333E-6 4.07407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390271" y="144000"/>
            <a:ext cx="6228000" cy="828000"/>
          </a:xfrm>
        </p:spPr>
        <p:txBody>
          <a:bodyPr/>
          <a:lstStyle/>
          <a:p>
            <a:r>
              <a:rPr lang="en-GB" smtClean="0"/>
              <a:t>ITEA websites</a:t>
            </a:r>
            <a:endParaRPr lang="en-GB" dirty="0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"/>
          <a:stretch/>
        </p:blipFill>
        <p:spPr bwMode="auto">
          <a:xfrm>
            <a:off x="0" y="1272250"/>
            <a:ext cx="9144000" cy="46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à coins arrondis 21"/>
          <p:cNvSpPr/>
          <p:nvPr/>
        </p:nvSpPr>
        <p:spPr>
          <a:xfrm>
            <a:off x="3366135" y="101597"/>
            <a:ext cx="2514600" cy="51898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 coordinator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038225" y="2148215"/>
            <a:ext cx="7067550" cy="3953040"/>
            <a:chOff x="1038225" y="2148215"/>
            <a:chExt cx="7067550" cy="3953040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225" y="2148215"/>
              <a:ext cx="7067550" cy="3007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038225" y="5155258"/>
              <a:ext cx="7067550" cy="945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765" y="4305492"/>
            <a:ext cx="2404180" cy="58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56" y="2471437"/>
            <a:ext cx="1670886" cy="58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43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390271" y="144000"/>
            <a:ext cx="6228000" cy="828000"/>
          </a:xfrm>
        </p:spPr>
        <p:txBody>
          <a:bodyPr/>
          <a:lstStyle/>
          <a:p>
            <a:r>
              <a:rPr lang="en-GB" smtClean="0"/>
              <a:t>ITEA websites</a:t>
            </a:r>
            <a:endParaRPr lang="en-GB" dirty="0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2250"/>
            <a:ext cx="9144000" cy="463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1" y="5895424"/>
            <a:ext cx="9144001" cy="962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955" y="2752083"/>
            <a:ext cx="1038046" cy="58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24" y="2427889"/>
            <a:ext cx="7074218" cy="416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93" y="4048767"/>
            <a:ext cx="3900487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86" y="3921275"/>
            <a:ext cx="1038046" cy="58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58" y="2427889"/>
            <a:ext cx="7060883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à coins arrondis 21"/>
          <p:cNvSpPr/>
          <p:nvPr/>
        </p:nvSpPr>
        <p:spPr>
          <a:xfrm>
            <a:off x="3366135" y="101597"/>
            <a:ext cx="2514600" cy="51898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 coordinator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88" y="4103077"/>
            <a:ext cx="3873817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4561489"/>
            <a:ext cx="1038046" cy="58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92" y="2427889"/>
            <a:ext cx="7051784" cy="427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à coins arrondis 26"/>
          <p:cNvSpPr/>
          <p:nvPr/>
        </p:nvSpPr>
        <p:spPr>
          <a:xfrm>
            <a:off x="6138335" y="5454314"/>
            <a:ext cx="2878662" cy="124738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 default, subcontractors are not partners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280" y="2427889"/>
            <a:ext cx="845789" cy="58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12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390271" y="144000"/>
            <a:ext cx="6228000" cy="828000"/>
          </a:xfrm>
        </p:spPr>
        <p:txBody>
          <a:bodyPr/>
          <a:lstStyle/>
          <a:p>
            <a:r>
              <a:rPr lang="en-GB" smtClean="0"/>
              <a:t>ITEA websites</a:t>
            </a:r>
            <a:endParaRPr lang="en-GB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3366135" y="101597"/>
            <a:ext cx="2514600" cy="51898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Invited partner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36" y="1242774"/>
            <a:ext cx="6181397" cy="5122225"/>
          </a:xfrm>
          <a:prstGeom prst="rect">
            <a:avLst/>
          </a:prstGeom>
          <a:noFill/>
          <a:ln>
            <a:noFill/>
          </a:ln>
          <a:effectLst>
            <a:outerShdw blurRad="266700" dist="762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6" y="1311092"/>
            <a:ext cx="9144000" cy="354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46" y="2131793"/>
            <a:ext cx="7040880" cy="378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128" y="4440837"/>
            <a:ext cx="1501254" cy="45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46" y="4332333"/>
            <a:ext cx="1175930" cy="45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0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390271" y="144000"/>
            <a:ext cx="6228000" cy="828000"/>
          </a:xfrm>
        </p:spPr>
        <p:txBody>
          <a:bodyPr/>
          <a:lstStyle/>
          <a:p>
            <a:r>
              <a:rPr lang="en-GB" smtClean="0"/>
              <a:t>ITEA websites</a:t>
            </a:r>
            <a:endParaRPr lang="en-GB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3366135" y="101597"/>
            <a:ext cx="2514600" cy="51898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partner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6" y="1311092"/>
            <a:ext cx="9144000" cy="354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44" y="2152980"/>
            <a:ext cx="7054215" cy="358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735" y="4528242"/>
            <a:ext cx="3060000" cy="1707626"/>
          </a:xfrm>
          <a:prstGeom prst="rect">
            <a:avLst/>
          </a:prstGeom>
          <a:noFill/>
          <a:ln>
            <a:noFill/>
          </a:ln>
          <a:effectLst>
            <a:outerShdw blurRad="266700" dist="762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735" y="2504904"/>
            <a:ext cx="3060000" cy="1888568"/>
          </a:xfrm>
          <a:prstGeom prst="rect">
            <a:avLst/>
          </a:prstGeom>
          <a:noFill/>
          <a:ln>
            <a:noFill/>
          </a:ln>
          <a:effectLst>
            <a:outerShdw blurRad="266700" dist="762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76" y="2172846"/>
            <a:ext cx="7054215" cy="422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83" y="4393472"/>
            <a:ext cx="1501254" cy="45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43" y="4528242"/>
            <a:ext cx="1325193" cy="45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65" y="4664876"/>
            <a:ext cx="804049" cy="45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21" y="5274684"/>
            <a:ext cx="1342893" cy="45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10" y="3484460"/>
            <a:ext cx="4067504" cy="45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369" y="2046160"/>
            <a:ext cx="940868" cy="45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15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390271" y="144000"/>
            <a:ext cx="6228000" cy="828000"/>
          </a:xfrm>
        </p:spPr>
        <p:txBody>
          <a:bodyPr/>
          <a:lstStyle/>
          <a:p>
            <a:r>
              <a:rPr lang="en-GB" smtClean="0"/>
              <a:t>ITEA websites</a:t>
            </a:r>
            <a:endParaRPr lang="en-GB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3366135" y="101597"/>
            <a:ext cx="2514600" cy="51898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National coordinators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"/>
          <a:stretch/>
        </p:blipFill>
        <p:spPr bwMode="auto">
          <a:xfrm>
            <a:off x="0" y="1272250"/>
            <a:ext cx="9144000" cy="46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42" y="2610017"/>
            <a:ext cx="5240655" cy="168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2942" y="4290227"/>
            <a:ext cx="5240655" cy="1732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391" y="2815265"/>
            <a:ext cx="876405" cy="45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9" y="3768419"/>
            <a:ext cx="4004441" cy="63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1041410" y="2124128"/>
            <a:ext cx="7027545" cy="3898301"/>
            <a:chOff x="1041410" y="2124128"/>
            <a:chExt cx="7027545" cy="3898301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410" y="2124128"/>
              <a:ext cx="7027545" cy="3287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1072943" y="5411207"/>
              <a:ext cx="6924350" cy="611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6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72" y="4914045"/>
            <a:ext cx="3333897" cy="63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"/>
          <a:stretch/>
        </p:blipFill>
        <p:spPr bwMode="auto">
          <a:xfrm>
            <a:off x="1091465" y="2187693"/>
            <a:ext cx="700087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à coins arrondis 26"/>
          <p:cNvSpPr/>
          <p:nvPr/>
        </p:nvSpPr>
        <p:spPr>
          <a:xfrm>
            <a:off x="4005618" y="3402631"/>
            <a:ext cx="2878664" cy="1210425"/>
          </a:xfrm>
          <a:prstGeom prst="roundRect">
            <a:avLst>
              <a:gd name="adj" fmla="val 50000"/>
            </a:avLst>
          </a:prstGeom>
          <a:effectLst>
            <a:outerShdw blurRad="533400" dist="254000" dir="5400000" sx="102000" sy="102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project leader fills in the names of national coordinators and WP leaders</a:t>
            </a:r>
          </a:p>
        </p:txBody>
      </p:sp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603" y="2014628"/>
            <a:ext cx="940868" cy="45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57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390271" y="144000"/>
            <a:ext cx="6228000" cy="828000"/>
          </a:xfrm>
        </p:spPr>
        <p:txBody>
          <a:bodyPr/>
          <a:lstStyle/>
          <a:p>
            <a:r>
              <a:rPr lang="en-GB" smtClean="0"/>
              <a:t>ITEA websites</a:t>
            </a:r>
            <a:endParaRPr lang="en-GB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3366135" y="101597"/>
            <a:ext cx="2514600" cy="51898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 coordinator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"/>
          <a:stretch/>
        </p:blipFill>
        <p:spPr bwMode="auto">
          <a:xfrm>
            <a:off x="0" y="1272250"/>
            <a:ext cx="9144000" cy="46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178" y="2878769"/>
            <a:ext cx="914948" cy="38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369" y="2878769"/>
            <a:ext cx="914948" cy="38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903" y="2847236"/>
            <a:ext cx="910262" cy="46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63" y="2151751"/>
            <a:ext cx="7014210" cy="378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869" y="4829854"/>
            <a:ext cx="1763866" cy="46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944" y="4861386"/>
            <a:ext cx="1070598" cy="46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0"/>
          <a:stretch/>
        </p:blipFill>
        <p:spPr bwMode="auto">
          <a:xfrm>
            <a:off x="1043264" y="2298726"/>
            <a:ext cx="7034213" cy="42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737" y="4143949"/>
            <a:ext cx="2034087" cy="124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156" y="5167251"/>
            <a:ext cx="1886665" cy="44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339" y="5737225"/>
            <a:ext cx="1150940" cy="44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509" y="4471189"/>
            <a:ext cx="591236" cy="62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6" name="Groupe 45"/>
          <p:cNvGrpSpPr/>
          <p:nvPr/>
        </p:nvGrpSpPr>
        <p:grpSpPr>
          <a:xfrm>
            <a:off x="3141658" y="1642987"/>
            <a:ext cx="3178839" cy="5121380"/>
            <a:chOff x="3288890" y="1533420"/>
            <a:chExt cx="3178839" cy="5121380"/>
          </a:xfrm>
        </p:grpSpPr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890" y="1830861"/>
              <a:ext cx="3178839" cy="4493296"/>
            </a:xfrm>
            <a:prstGeom prst="rect">
              <a:avLst/>
            </a:prstGeom>
            <a:noFill/>
            <a:ln>
              <a:noFill/>
            </a:ln>
            <a:effectLst>
              <a:outerShdw blurRad="266700" dist="76200" dir="2700000" algn="ctr" rotWithShape="0">
                <a:schemeClr val="tx1"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ectangle à coins arrondis 47"/>
            <p:cNvSpPr/>
            <p:nvPr/>
          </p:nvSpPr>
          <p:spPr>
            <a:xfrm>
              <a:off x="4099377" y="6099657"/>
              <a:ext cx="1557867" cy="555143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Preview:</a:t>
              </a:r>
            </a:p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read-only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à coins arrondis 48"/>
            <p:cNvSpPr/>
            <p:nvPr/>
          </p:nvSpPr>
          <p:spPr>
            <a:xfrm>
              <a:off x="3750039" y="1533420"/>
              <a:ext cx="2256543" cy="518983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Merged proposal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45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390271" y="144000"/>
            <a:ext cx="6228000" cy="828000"/>
          </a:xfrm>
        </p:spPr>
        <p:txBody>
          <a:bodyPr/>
          <a:lstStyle/>
          <a:p>
            <a:r>
              <a:rPr lang="en-GB" smtClean="0"/>
              <a:t>ITEA websites</a:t>
            </a:r>
            <a:endParaRPr lang="en-GB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3366135" y="101597"/>
            <a:ext cx="2514600" cy="51898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 coordinator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"/>
          <a:stretch/>
        </p:blipFill>
        <p:spPr bwMode="auto">
          <a:xfrm>
            <a:off x="0" y="1272250"/>
            <a:ext cx="9144000" cy="46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29" y="2472664"/>
            <a:ext cx="7000875" cy="360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354" y="5024750"/>
            <a:ext cx="1819873" cy="62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992731" y="2138255"/>
            <a:ext cx="7068980" cy="4073359"/>
            <a:chOff x="1040029" y="2138255"/>
            <a:chExt cx="7068980" cy="4073359"/>
          </a:xfrm>
        </p:grpSpPr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796" y="2138255"/>
              <a:ext cx="7034213" cy="2947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040029" y="5085290"/>
              <a:ext cx="7068980" cy="1126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6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047" y="4203455"/>
            <a:ext cx="1446756" cy="62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58" y="2122489"/>
            <a:ext cx="7060883" cy="331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205" y="1970690"/>
            <a:ext cx="732734" cy="50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30" y="2138255"/>
            <a:ext cx="7014210" cy="402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66" y="3186105"/>
            <a:ext cx="892136" cy="50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067" y="3215113"/>
            <a:ext cx="892136" cy="50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tangle à coins arrondis 37"/>
          <p:cNvSpPr/>
          <p:nvPr/>
        </p:nvSpPr>
        <p:spPr>
          <a:xfrm>
            <a:off x="6093809" y="5348566"/>
            <a:ext cx="2923188" cy="130081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can submit your PO as many times as you want until the deadline is met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551" y="4951370"/>
            <a:ext cx="1200150" cy="32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157" y="2800162"/>
            <a:ext cx="892136" cy="50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36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127000" y="1482810"/>
            <a:ext cx="8939362" cy="4035673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rgbClr val="00A6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any advice or coaching, </a:t>
            </a:r>
          </a:p>
          <a:p>
            <a:pPr algn="ctr"/>
            <a:r>
              <a:rPr lang="en-GB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hesitate to contact the</a:t>
            </a:r>
          </a:p>
          <a:p>
            <a:pPr algn="ctr"/>
            <a:r>
              <a:rPr lang="en-GB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ITEA Programme Coordinators</a:t>
            </a:r>
          </a:p>
          <a:p>
            <a:pPr algn="ctr"/>
            <a:endParaRPr lang="fr-FR" sz="4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any general question or support: info@itea3.org</a:t>
            </a:r>
          </a:p>
        </p:txBody>
      </p:sp>
    </p:spTree>
    <p:extLst>
      <p:ext uri="{BB962C8B-B14F-4D97-AF65-F5344CB8AC3E}">
        <p14:creationId xmlns:p14="http://schemas.microsoft.com/office/powerpoint/2010/main" val="311688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Thank you for your attention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361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7"/>
          <p:cNvSpPr/>
          <p:nvPr/>
        </p:nvSpPr>
        <p:spPr bwMode="auto">
          <a:xfrm>
            <a:off x="2869207" y="4802454"/>
            <a:ext cx="5615771" cy="578882"/>
          </a:xfrm>
          <a:prstGeom prst="roundRect">
            <a:avLst/>
          </a:prstGeom>
          <a:solidFill>
            <a:srgbClr val="009F47">
              <a:alpha val="34902"/>
            </a:srgbClr>
          </a:solidFill>
          <a:ln w="9525" cap="flat" cmpd="sng" algn="ctr">
            <a:solidFill>
              <a:srgbClr val="009F4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52538" indent="-360363">
              <a:buFont typeface="Arial" pitchFamily="34" charset="0"/>
              <a:buChar char="•"/>
              <a:tabLst>
                <a:tab pos="892175" algn="l"/>
              </a:tabLs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Refine the PO thanks to the evaluation feedback</a:t>
            </a:r>
          </a:p>
          <a:p>
            <a:pPr marL="1252538" indent="-360363">
              <a:buFont typeface="Arial" pitchFamily="34" charset="0"/>
              <a:buChar char="•"/>
              <a:tabLst>
                <a:tab pos="892175" algn="l"/>
              </a:tabLst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Propose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 convincing realisation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6"/>
          <p:cNvSpPr/>
          <p:nvPr/>
        </p:nvSpPr>
        <p:spPr bwMode="auto">
          <a:xfrm>
            <a:off x="2869207" y="2009751"/>
            <a:ext cx="5615770" cy="1055608"/>
          </a:xfrm>
          <a:prstGeom prst="roundRect">
            <a:avLst/>
          </a:prstGeom>
          <a:solidFill>
            <a:srgbClr val="009F47">
              <a:alpha val="34902"/>
            </a:srgbClr>
          </a:solidFill>
          <a:ln w="9525" cap="flat" cmpd="sng" algn="ctr">
            <a:solidFill>
              <a:srgbClr val="009F4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52538" marR="0" indent="-360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892175" algn="l"/>
              </a:tabLst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a convincing story</a:t>
            </a:r>
          </a:p>
          <a:p>
            <a:pPr marL="1252538" marR="0" indent="-360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892175" algn="l"/>
              </a:tabLst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Push innovation for actual market impact</a:t>
            </a:r>
          </a:p>
          <a:p>
            <a:pPr marL="1252538" marR="0" indent="-360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892175" algn="l"/>
              </a:tabLst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Explain the concept and consortium relevance</a:t>
            </a:r>
          </a:p>
          <a:p>
            <a:pPr marL="1252538" marR="0" indent="-360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892175" algn="l"/>
              </a:tabLst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clear objectives</a:t>
            </a:r>
          </a:p>
        </p:txBody>
      </p:sp>
      <p:sp>
        <p:nvSpPr>
          <p:cNvPr id="7" name="Rounded Rectangle 3"/>
          <p:cNvSpPr/>
          <p:nvPr/>
        </p:nvSpPr>
        <p:spPr bwMode="auto">
          <a:xfrm>
            <a:off x="553156" y="1507762"/>
            <a:ext cx="3127024" cy="2043113"/>
          </a:xfrm>
          <a:prstGeom prst="roundRect">
            <a:avLst/>
          </a:prstGeom>
          <a:solidFill>
            <a:schemeClr val="hlink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 Stage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5"/>
          <p:cNvSpPr/>
          <p:nvPr/>
        </p:nvSpPr>
        <p:spPr bwMode="auto">
          <a:xfrm>
            <a:off x="553156" y="4070339"/>
            <a:ext cx="3127024" cy="2043113"/>
          </a:xfrm>
          <a:prstGeom prst="roundRect">
            <a:avLst/>
          </a:prstGeom>
          <a:solidFill>
            <a:schemeClr val="hlink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FPP Stage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dirty="0" smtClean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2708920"/>
            <a:ext cx="9144000" cy="972016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rgbClr val="00A6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6000" dirty="0" smtClean="0">
                <a:solidFill>
                  <a:srgbClr val="D1FFE7"/>
                </a:solidFill>
              </a:rPr>
              <a:t>PO / FPP differentiation</a:t>
            </a:r>
            <a:endParaRPr lang="en-GB" dirty="0">
              <a:solidFill>
                <a:srgbClr val="D1FF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55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A65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6" presetClass="emph" presetSubtype="0" accel="10000" decel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20000" decel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31214E-6 L -0.25087 -0.3648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52" y="-18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 advAuto="1000"/>
      <p:bldP spid="6" grpId="0" uiExpand="1" build="p" animBg="1" advAuto="1000"/>
      <p:bldP spid="7" grpId="0" animBg="1"/>
      <p:bldP spid="8" grpId="0" animBg="1"/>
      <p:bldP spid="9" grpId="0"/>
      <p:bldP spid="9" grpId="1"/>
      <p:bldP spid="9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2708920"/>
            <a:ext cx="9144000" cy="972016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rgbClr val="00A6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Offline &amp; Online inputs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19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2708920"/>
            <a:ext cx="9144000" cy="972016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rgbClr val="00A6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6000" dirty="0" smtClean="0">
                <a:solidFill>
                  <a:srgbClr val="D1FFE7"/>
                </a:solidFill>
              </a:rPr>
              <a:t>Offline &amp; Online inputs</a:t>
            </a:r>
            <a:endParaRPr lang="en-GB" dirty="0">
              <a:solidFill>
                <a:srgbClr val="D1FF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392625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A65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6" presetClass="emph" presetSubtype="0" accel="10000" decel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20000" decel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25781 -0.36528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9" y="-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"/>
          <a:stretch/>
        </p:blipFill>
        <p:spPr bwMode="auto">
          <a:xfrm>
            <a:off x="296421" y="1528720"/>
            <a:ext cx="8728206" cy="4356000"/>
          </a:xfrm>
          <a:prstGeom prst="rect">
            <a:avLst/>
          </a:prstGeom>
          <a:noFill/>
          <a:ln>
            <a:noFill/>
          </a:ln>
          <a:effectLst>
            <a:outerShdw blurRad="266700" dist="762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810" y="1536521"/>
            <a:ext cx="6193591" cy="4376076"/>
          </a:xfrm>
          <a:prstGeom prst="rect">
            <a:avLst/>
          </a:prstGeom>
          <a:noFill/>
          <a:ln>
            <a:noFill/>
          </a:ln>
          <a:effectLst>
            <a:outerShdw blurRad="266700" dist="762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à coins arrondis 32"/>
          <p:cNvSpPr/>
          <p:nvPr/>
        </p:nvSpPr>
        <p:spPr>
          <a:xfrm>
            <a:off x="296421" y="1322923"/>
            <a:ext cx="2785415" cy="51898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Administrative inputs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à coins arrondis 34"/>
          <p:cNvSpPr/>
          <p:nvPr/>
        </p:nvSpPr>
        <p:spPr>
          <a:xfrm>
            <a:off x="7208291" y="1303679"/>
            <a:ext cx="1627894" cy="51898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 Annex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à coins arrondis 37"/>
          <p:cNvSpPr/>
          <p:nvPr/>
        </p:nvSpPr>
        <p:spPr>
          <a:xfrm>
            <a:off x="7443478" y="4476645"/>
            <a:ext cx="1392707" cy="58642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docx</a:t>
            </a:r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à coins arrondis 33"/>
          <p:cNvSpPr/>
          <p:nvPr/>
        </p:nvSpPr>
        <p:spPr>
          <a:xfrm>
            <a:off x="296421" y="4476645"/>
            <a:ext cx="1392707" cy="58642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editable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2766810" y="2616264"/>
            <a:ext cx="697783" cy="1468772"/>
          </a:xfrm>
          <a:prstGeom prst="rightArrow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lèche droite 54"/>
          <p:cNvSpPr/>
          <p:nvPr/>
        </p:nvSpPr>
        <p:spPr>
          <a:xfrm rot="10800000">
            <a:off x="6281815" y="2621267"/>
            <a:ext cx="697783" cy="1468772"/>
          </a:xfrm>
          <a:prstGeom prst="rightArrow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491858" y="144000"/>
            <a:ext cx="6228000" cy="828000"/>
          </a:xfrm>
        </p:spPr>
        <p:txBody>
          <a:bodyPr/>
          <a:lstStyle/>
          <a:p>
            <a:r>
              <a:rPr lang="en-GB" dirty="0" smtClean="0"/>
              <a:t>Offline &amp; Online inputs</a:t>
            </a:r>
            <a:endParaRPr lang="en-GB" dirty="0"/>
          </a:p>
        </p:txBody>
      </p:sp>
      <p:grpSp>
        <p:nvGrpSpPr>
          <p:cNvPr id="3" name="Groupe 2"/>
          <p:cNvGrpSpPr/>
          <p:nvPr/>
        </p:nvGrpSpPr>
        <p:grpSpPr>
          <a:xfrm>
            <a:off x="3288890" y="1533420"/>
            <a:ext cx="3178839" cy="5121380"/>
            <a:chOff x="3288890" y="1533420"/>
            <a:chExt cx="3178839" cy="512138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890" y="1830861"/>
              <a:ext cx="3178839" cy="4493296"/>
            </a:xfrm>
            <a:prstGeom prst="rect">
              <a:avLst/>
            </a:prstGeom>
            <a:noFill/>
            <a:ln>
              <a:noFill/>
            </a:ln>
            <a:effectLst>
              <a:outerShdw blurRad="266700" dist="76200" dir="2700000" algn="ctr" rotWithShape="0">
                <a:schemeClr val="tx1"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à coins arrondis 35"/>
            <p:cNvSpPr/>
            <p:nvPr/>
          </p:nvSpPr>
          <p:spPr>
            <a:xfrm>
              <a:off x="4099377" y="6099657"/>
              <a:ext cx="1557867" cy="555143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GB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docx</a:t>
              </a:r>
              <a:endPara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read-only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à coins arrondis 36"/>
            <p:cNvSpPr/>
            <p:nvPr/>
          </p:nvSpPr>
          <p:spPr>
            <a:xfrm>
              <a:off x="3750039" y="1533420"/>
              <a:ext cx="2256543" cy="518983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Merged proposal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07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1 -1.01758E-7 L -0.23003 -0.0758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-37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-0.00695 L 0.13854 -0.08287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" y="-379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8" grpId="0" animBg="1"/>
      <p:bldP spid="34" grpId="0" animBg="1"/>
      <p:bldP spid="9" grpId="0" animBg="1"/>
      <p:bldP spid="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78940" y="2708920"/>
            <a:ext cx="8435546" cy="972016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rgbClr val="00A6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template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51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78940" y="2708920"/>
            <a:ext cx="8435546" cy="972016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rgbClr val="00A6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6000" dirty="0" smtClean="0">
                <a:solidFill>
                  <a:srgbClr val="D1FFE7"/>
                </a:solidFill>
              </a:rPr>
              <a:t>PO template</a:t>
            </a:r>
            <a:endParaRPr lang="en-GB" dirty="0">
              <a:solidFill>
                <a:srgbClr val="D1FF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69893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A65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34913 -0.3655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5" y="-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theme/theme1.xml><?xml version="1.0" encoding="utf-8"?>
<a:theme xmlns:a="http://schemas.openxmlformats.org/drawingml/2006/main" name="ITEA 3 PowerPoint template_large">
  <a:themeElements>
    <a:clrScheme name="ITEA Office">
      <a:dk1>
        <a:sysClr val="windowText" lastClr="000000"/>
      </a:dk1>
      <a:lt1>
        <a:sysClr val="window" lastClr="FFFFFF"/>
      </a:lt1>
      <a:dk2>
        <a:srgbClr val="F36F21"/>
      </a:dk2>
      <a:lt2>
        <a:srgbClr val="EEECE1"/>
      </a:lt2>
      <a:accent1>
        <a:srgbClr val="00A651"/>
      </a:accent1>
      <a:accent2>
        <a:srgbClr val="7F7F7F"/>
      </a:accent2>
      <a:accent3>
        <a:srgbClr val="F36F21"/>
      </a:accent3>
      <a:accent4>
        <a:srgbClr val="FBDC57"/>
      </a:accent4>
      <a:accent5>
        <a:srgbClr val="73C052"/>
      </a:accent5>
      <a:accent6>
        <a:srgbClr val="2484C6"/>
      </a:accent6>
      <a:hlink>
        <a:srgbClr val="00A651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ITEA 3 PowerPoint template_large</Template>
  <TotalTime>11468</TotalTime>
  <Words>545</Words>
  <Application>Microsoft Office PowerPoint</Application>
  <PresentationFormat>On-screen Show (4:3)</PresentationFormat>
  <Paragraphs>202</Paragraphs>
  <Slides>39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Wingdings</vt:lpstr>
      <vt:lpstr>ITEA 3 PowerPoint template_large</vt:lpstr>
      <vt:lpstr>Guidelines for preparing a  Project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Offline &amp; Online inputs</vt:lpstr>
      <vt:lpstr>PowerPoint Presentation</vt:lpstr>
      <vt:lpstr>PowerPoint Presentation</vt:lpstr>
      <vt:lpstr>PO template</vt:lpstr>
      <vt:lpstr>PO template</vt:lpstr>
      <vt:lpstr>PO template</vt:lpstr>
      <vt:lpstr>PO template</vt:lpstr>
      <vt:lpstr>PowerPoint Presentation</vt:lpstr>
      <vt:lpstr>PowerPoint Presentation</vt:lpstr>
      <vt:lpstr>PO template merge</vt:lpstr>
      <vt:lpstr>PowerPoint Presentation</vt:lpstr>
      <vt:lpstr>PowerPoint Presentation</vt:lpstr>
      <vt:lpstr>PO Annex Guidelines</vt:lpstr>
      <vt:lpstr>PO Annex Guidelines</vt:lpstr>
      <vt:lpstr>PO Annex Guidelines</vt:lpstr>
      <vt:lpstr>PO Annex Guidelines</vt:lpstr>
      <vt:lpstr>PO Annex Guidelines</vt:lpstr>
      <vt:lpstr>PO Annex Guidelines</vt:lpstr>
      <vt:lpstr>PowerPoint Presentation</vt:lpstr>
      <vt:lpstr>PowerPoint Presentation</vt:lpstr>
      <vt:lpstr>ITEA websites</vt:lpstr>
      <vt:lpstr>ITEA websites</vt:lpstr>
      <vt:lpstr>ITEA websites</vt:lpstr>
      <vt:lpstr>ITEA websites</vt:lpstr>
      <vt:lpstr>ITEA websites</vt:lpstr>
      <vt:lpstr>ITEA websites</vt:lpstr>
      <vt:lpstr>ITEA websites</vt:lpstr>
      <vt:lpstr>ITEA websites</vt:lpstr>
      <vt:lpstr>ITEA websites</vt:lpstr>
      <vt:lpstr>ITEA websites</vt:lpstr>
      <vt:lpstr>ITEA websites</vt:lpstr>
      <vt:lpstr>PowerPoint Presentation</vt:lpstr>
      <vt:lpstr>Thank you for your attention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Financial &amp; legal issues</dc:title>
  <dc:creator>Linda van den Borne</dc:creator>
  <cp:lastModifiedBy>Linda van den Borne</cp:lastModifiedBy>
  <cp:revision>1112</cp:revision>
  <cp:lastPrinted>2014-07-30T14:06:42Z</cp:lastPrinted>
  <dcterms:created xsi:type="dcterms:W3CDTF">2014-07-29T07:35:07Z</dcterms:created>
  <dcterms:modified xsi:type="dcterms:W3CDTF">2015-09-23T10:50:59Z</dcterms:modified>
</cp:coreProperties>
</file>