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391" r:id="rId3"/>
    <p:sldId id="277" r:id="rId4"/>
    <p:sldId id="431" r:id="rId5"/>
    <p:sldId id="432" r:id="rId6"/>
    <p:sldId id="275" r:id="rId7"/>
    <p:sldId id="433" r:id="rId8"/>
    <p:sldId id="436" r:id="rId9"/>
    <p:sldId id="438" r:id="rId10"/>
    <p:sldId id="437" r:id="rId11"/>
    <p:sldId id="434" r:id="rId12"/>
    <p:sldId id="435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BC4"/>
    <a:srgbClr val="489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1"/>
    <p:restoredTop sz="94008" autoAdjust="0"/>
  </p:normalViewPr>
  <p:slideViewPr>
    <p:cSldViewPr snapToGrid="0" snapToObjects="1">
      <p:cViewPr varScale="1">
        <p:scale>
          <a:sx n="73" d="100"/>
          <a:sy n="73" d="100"/>
        </p:scale>
        <p:origin x="101" y="91"/>
      </p:cViewPr>
      <p:guideLst>
        <p:guide orient="horz" pos="9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52FC23-C861-4965-82B5-5D98E3BE3F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B5421C-0408-47C0-B6EB-E937E710C7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816844-0B8C-4E63-AC0B-653EA4B25A8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10896-DAC6-4871-AB74-1A6F7550AB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3E530-A0D0-4094-9AD0-F85DFBCB0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CA2828-FAE4-4C2A-A7C0-E5C809C81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94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D1623C-EA40-2545-AC14-11B5095E8EC0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00FFAA-26C6-614D-A1E4-87A214E28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8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FFAA-26C6-614D-A1E4-87A214E28B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9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FFAA-26C6-614D-A1E4-87A214E28B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7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FFAA-26C6-614D-A1E4-87A214E28B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0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FFAA-26C6-614D-A1E4-87A214E28B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5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FFAA-26C6-614D-A1E4-87A214E28B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9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FFAA-26C6-614D-A1E4-87A214E28B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7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FFAA-26C6-614D-A1E4-87A214E28B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FFAA-26C6-614D-A1E4-87A214E28B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43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FFAA-26C6-614D-A1E4-87A214E28B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3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FFAA-26C6-614D-A1E4-87A214E28B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6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FFAA-26C6-614D-A1E4-87A214E28B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9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7CB5-785A-9D44-9BF1-32714A5B0B6F}" type="datetime1">
              <a:rPr lang="tr-TR" smtClean="0"/>
              <a:t>8.10.2019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5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9491-EB54-A347-BDDC-60556E5E03ED}" type="datetime1">
              <a:rPr lang="tr-TR" smtClean="0"/>
              <a:t>8.10.2019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13D2-F342-D24C-9602-702EF9A83368}" type="datetime1">
              <a:rPr lang="tr-TR" smtClean="0"/>
              <a:t>8.10.2019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9EB-122A-5C45-971E-79560B4EF8B8}" type="datetime1">
              <a:rPr lang="tr-TR" smtClean="0"/>
              <a:t>8.10.2019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5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A426-30AD-254D-ADA0-72842779EDAC}" type="datetime1">
              <a:rPr lang="tr-TR" smtClean="0"/>
              <a:t>8.10.2019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3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6942-47FC-C342-8742-322E5614D6A6}" type="datetime1">
              <a:rPr lang="tr-TR" smtClean="0"/>
              <a:t>8.10.2019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8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2048-ADCB-CC41-9D85-8202CDEA6B57}" type="datetime1">
              <a:rPr lang="tr-TR" smtClean="0"/>
              <a:t>8.10.2019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9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08-1F84-EA4B-A82A-7AA7FF7CDB17}" type="datetime1">
              <a:rPr lang="tr-TR" smtClean="0"/>
              <a:t>8.10.2019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6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1DE1-9BA3-E84E-95D0-A0B3F54DCA1A}" type="datetime1">
              <a:rPr lang="tr-TR" smtClean="0"/>
              <a:t>8.10.2019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EF-BF10-CA4B-8396-79C3CDEB71C0}" type="datetime1">
              <a:rPr lang="tr-TR" smtClean="0"/>
              <a:t>8.10.2019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717F-020E-7145-BE14-986E2C62E0B3}" type="datetime1">
              <a:rPr lang="tr-TR" smtClean="0"/>
              <a:t>8.10.2019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1D4A6-0C87-6344-BB6C-BCA390AA2B86}" type="datetime1">
              <a:rPr lang="tr-TR" smtClean="0"/>
              <a:t>8.10.2019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8F23-6D15-5F43-A2B4-21F2A2D4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2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2.xml"/><Relationship Id="rId5" Type="http://schemas.openxmlformats.org/officeDocument/2006/relationships/slide" Target="slide3.xml"/><Relationship Id="rId10" Type="http://schemas.openxmlformats.org/officeDocument/2006/relationships/slide" Target="slide11.xml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4497049"/>
          </a:xfrm>
          <a:prstGeom prst="rect">
            <a:avLst/>
          </a:prstGeom>
          <a:solidFill>
            <a:srgbClr val="277B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26" y="2247909"/>
            <a:ext cx="2698331" cy="2164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0114" y="2267146"/>
            <a:ext cx="7557185" cy="2066465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pPr algn="r"/>
            <a:r>
              <a:rPr lang="en-US" sz="330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WP3 Development and Implementation</a:t>
            </a:r>
          </a:p>
          <a:p>
            <a:pPr algn="r"/>
            <a:endParaRPr lang="en-US" sz="330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330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Development of the matchmaking systems and TERCA model</a:t>
            </a:r>
            <a:endParaRPr lang="id-ID" sz="330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6427" y="4696934"/>
            <a:ext cx="2710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Deliverable 3.3</a:t>
            </a:r>
          </a:p>
          <a:p>
            <a:pPr algn="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(Related Tasks T 3.1)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83293" y="6356350"/>
            <a:ext cx="2743200" cy="365125"/>
          </a:xfrm>
        </p:spPr>
        <p:txBody>
          <a:bodyPr/>
          <a:lstStyle/>
          <a:p>
            <a:fld id="{7B858F23-6D15-5F43-A2B4-21F2A2D459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3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D67A75-132A-4C1F-8851-AB22E85E36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225" y="1205317"/>
            <a:ext cx="7299144" cy="49686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670622"/>
            <a:ext cx="12192000" cy="1873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27" t="27840" r="33749" b="33330"/>
          <a:stretch/>
        </p:blipFill>
        <p:spPr>
          <a:xfrm>
            <a:off x="10358203" y="353586"/>
            <a:ext cx="1603946" cy="1287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17" y="370380"/>
            <a:ext cx="2314221" cy="633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388" y="1069504"/>
            <a:ext cx="1941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77BC4"/>
                </a:solidFill>
                <a:latin typeface="Avenir Book" charset="0"/>
                <a:ea typeface="Avenir Book" charset="0"/>
                <a:cs typeface="Avenir Book" charset="0"/>
              </a:rPr>
              <a:t>Registration of Idea/App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77"/>
            <a:ext cx="12192000" cy="187377"/>
          </a:xfrm>
          <a:prstGeom prst="rect">
            <a:avLst/>
          </a:prstGeom>
          <a:solidFill>
            <a:srgbClr val="489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5A5B97-A71B-4F3B-9E7A-FA1741A082DA}"/>
              </a:ext>
            </a:extLst>
          </p:cNvPr>
          <p:cNvSpPr/>
          <p:nvPr/>
        </p:nvSpPr>
        <p:spPr>
          <a:xfrm>
            <a:off x="819972" y="2092540"/>
            <a:ext cx="110026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Basic information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DC3D69-5157-4BF0-B2B6-4BA59996267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920234" y="1500394"/>
            <a:ext cx="949090" cy="80759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8428F19-EEAA-44F0-B8E6-6964F716A554}"/>
              </a:ext>
            </a:extLst>
          </p:cNvPr>
          <p:cNvSpPr/>
          <p:nvPr/>
        </p:nvSpPr>
        <p:spPr>
          <a:xfrm>
            <a:off x="929392" y="5099901"/>
            <a:ext cx="16039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Input items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44F3AB-8238-4B44-9203-337B29DD3B7B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2533338" y="5315345"/>
            <a:ext cx="630276" cy="339807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09A7B24-C820-4EE1-A183-087614727E88}"/>
              </a:ext>
            </a:extLst>
          </p:cNvPr>
          <p:cNvSpPr/>
          <p:nvPr/>
        </p:nvSpPr>
        <p:spPr>
          <a:xfrm>
            <a:off x="9577939" y="2012781"/>
            <a:ext cx="1248946" cy="64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Icon, captured image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196676D-E799-44F8-9CCE-304B59851A1C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6622515" y="2336146"/>
            <a:ext cx="2955424" cy="49366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F9DA63-1CE9-465E-930A-23F0FAD7DA96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5165776" y="688579"/>
            <a:ext cx="674730" cy="672861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4997441-21AE-4290-B3CB-AE6598089A67}"/>
              </a:ext>
            </a:extLst>
          </p:cNvPr>
          <p:cNvSpPr/>
          <p:nvPr/>
        </p:nvSpPr>
        <p:spPr>
          <a:xfrm>
            <a:off x="5840506" y="515309"/>
            <a:ext cx="970197" cy="346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Treatment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840F18-FAC8-474E-A973-36B10B6D6610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6622514" y="714345"/>
            <a:ext cx="674730" cy="672861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9B5F52C-C0C9-494E-8543-096CDA121702}"/>
              </a:ext>
            </a:extLst>
          </p:cNvPr>
          <p:cNvSpPr/>
          <p:nvPr/>
        </p:nvSpPr>
        <p:spPr>
          <a:xfrm>
            <a:off x="7297244" y="541075"/>
            <a:ext cx="970197" cy="346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User data collection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809A5D-64E2-4D43-B6B1-52861CDC7BC0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8314433" y="762258"/>
            <a:ext cx="674730" cy="58544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44DD32D-1CDE-47F5-A32C-B9735BF2D565}"/>
              </a:ext>
            </a:extLst>
          </p:cNvPr>
          <p:cNvSpPr/>
          <p:nvPr/>
        </p:nvSpPr>
        <p:spPr>
          <a:xfrm>
            <a:off x="8989163" y="501572"/>
            <a:ext cx="1183632" cy="521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Technology, Target (patients) </a:t>
            </a:r>
          </a:p>
        </p:txBody>
      </p:sp>
    </p:spTree>
    <p:extLst>
      <p:ext uri="{BB962C8B-B14F-4D97-AF65-F5344CB8AC3E}">
        <p14:creationId xmlns:p14="http://schemas.microsoft.com/office/powerpoint/2010/main" val="428736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3B3A4A-2B37-435A-9F90-5C15056BFD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432" y="1548916"/>
            <a:ext cx="8507896" cy="47510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670622"/>
            <a:ext cx="12192000" cy="1873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27" t="27840" r="33749" b="33330"/>
          <a:stretch/>
        </p:blipFill>
        <p:spPr>
          <a:xfrm>
            <a:off x="10358203" y="353586"/>
            <a:ext cx="1603946" cy="1287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17" y="370380"/>
            <a:ext cx="2314221" cy="633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388" y="1069504"/>
            <a:ext cx="8168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77BC4"/>
                </a:solidFill>
                <a:latin typeface="Avenir Book" charset="0"/>
                <a:ea typeface="Avenir Book" charset="0"/>
                <a:cs typeface="Avenir Book" charset="0"/>
              </a:rPr>
              <a:t>Manager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77"/>
            <a:ext cx="12192000" cy="187377"/>
          </a:xfrm>
          <a:prstGeom prst="rect">
            <a:avLst/>
          </a:prstGeom>
          <a:solidFill>
            <a:srgbClr val="489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5A5B97-A71B-4F3B-9E7A-FA1741A082DA}"/>
              </a:ext>
            </a:extLst>
          </p:cNvPr>
          <p:cNvSpPr/>
          <p:nvPr/>
        </p:nvSpPr>
        <p:spPr>
          <a:xfrm>
            <a:off x="441974" y="3258727"/>
            <a:ext cx="110026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Menu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DC3D69-5157-4BF0-B2B6-4BA59996267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542236" y="3474171"/>
            <a:ext cx="291561" cy="51058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8428F19-EEAA-44F0-B8E6-6964F716A554}"/>
              </a:ext>
            </a:extLst>
          </p:cNvPr>
          <p:cNvSpPr/>
          <p:nvPr/>
        </p:nvSpPr>
        <p:spPr>
          <a:xfrm>
            <a:off x="-30807" y="4930032"/>
            <a:ext cx="1603946" cy="281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Change member group, permission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44F3AB-8238-4B44-9203-337B29DD3B7B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771166" y="4561490"/>
            <a:ext cx="1212506" cy="368542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862544-DBB7-4F44-A8C4-047F25C99EAC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4708635" y="3373404"/>
            <a:ext cx="236740" cy="159513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B00F7E4-AEEF-4A39-A53F-999A5B77CFE5}"/>
              </a:ext>
            </a:extLst>
          </p:cNvPr>
          <p:cNvSpPr/>
          <p:nvPr/>
        </p:nvSpPr>
        <p:spPr>
          <a:xfrm>
            <a:off x="4945375" y="3118112"/>
            <a:ext cx="1560528" cy="510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Change or add, delete input items</a:t>
            </a:r>
          </a:p>
        </p:txBody>
      </p:sp>
    </p:spTree>
    <p:extLst>
      <p:ext uri="{BB962C8B-B14F-4D97-AF65-F5344CB8AC3E}">
        <p14:creationId xmlns:p14="http://schemas.microsoft.com/office/powerpoint/2010/main" val="144711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DB42E5-9CB1-774F-A708-5A2910EE51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896" y="1498171"/>
            <a:ext cx="5968459" cy="4661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670622"/>
            <a:ext cx="12192000" cy="1873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27" t="27840" r="33749" b="33330"/>
          <a:stretch/>
        </p:blipFill>
        <p:spPr>
          <a:xfrm>
            <a:off x="10358203" y="353586"/>
            <a:ext cx="1603946" cy="1287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17" y="370380"/>
            <a:ext cx="2314221" cy="633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388" y="1069504"/>
            <a:ext cx="8168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77BC4"/>
                </a:solidFill>
                <a:latin typeface="Avenir Book" charset="0"/>
                <a:ea typeface="Avenir Book" charset="0"/>
                <a:cs typeface="Avenir Book" charset="0"/>
              </a:rPr>
              <a:t>Review (TERCA Model)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77"/>
            <a:ext cx="12192000" cy="187377"/>
          </a:xfrm>
          <a:prstGeom prst="rect">
            <a:avLst/>
          </a:prstGeom>
          <a:solidFill>
            <a:srgbClr val="489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5A5B97-A71B-4F3B-9E7A-FA1741A082DA}"/>
              </a:ext>
            </a:extLst>
          </p:cNvPr>
          <p:cNvSpPr/>
          <p:nvPr/>
        </p:nvSpPr>
        <p:spPr>
          <a:xfrm>
            <a:off x="1022444" y="2325646"/>
            <a:ext cx="110026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Executive summary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DC3D69-5157-4BF0-B2B6-4BA59996267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122706" y="2325646"/>
            <a:ext cx="1052216" cy="21544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8428F19-EEAA-44F0-B8E6-6964F716A554}"/>
              </a:ext>
            </a:extLst>
          </p:cNvPr>
          <p:cNvSpPr/>
          <p:nvPr/>
        </p:nvSpPr>
        <p:spPr>
          <a:xfrm>
            <a:off x="9057148" y="2349302"/>
            <a:ext cx="1603946" cy="1204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TERCA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Clinical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Assessment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44F3AB-8238-4B44-9203-337B29DD3B7B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7195457" y="2348106"/>
            <a:ext cx="1861691" cy="603448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862544-DBB7-4F44-A8C4-047F25C99EAC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2276873" y="4913177"/>
            <a:ext cx="803784" cy="255292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B00F7E4-AEEF-4A39-A53F-999A5B77CFE5}"/>
              </a:ext>
            </a:extLst>
          </p:cNvPr>
          <p:cNvSpPr/>
          <p:nvPr/>
        </p:nvSpPr>
        <p:spPr>
          <a:xfrm>
            <a:off x="716345" y="4913177"/>
            <a:ext cx="1560528" cy="510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5">
                    <a:lumMod val="75000"/>
                  </a:schemeClr>
                </a:solidFill>
              </a:rPr>
              <a:t>OWL Score by TERCA model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9A7B24-C820-4EE1-A183-087614727E88}"/>
              </a:ext>
            </a:extLst>
          </p:cNvPr>
          <p:cNvSpPr/>
          <p:nvPr/>
        </p:nvSpPr>
        <p:spPr>
          <a:xfrm>
            <a:off x="688254" y="3972764"/>
            <a:ext cx="1560528" cy="510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OWL Score of each TERCA model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196676D-E799-44F8-9CCE-304B59851A1C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2248782" y="3972764"/>
            <a:ext cx="1212875" cy="255292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68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70622"/>
            <a:ext cx="12192000" cy="1873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27" t="27840" r="33749" b="33330"/>
          <a:stretch/>
        </p:blipFill>
        <p:spPr>
          <a:xfrm>
            <a:off x="10358203" y="353586"/>
            <a:ext cx="1603946" cy="1287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17" y="370380"/>
            <a:ext cx="2314221" cy="633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751" y="1641494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77BC4"/>
                </a:solidFill>
                <a:latin typeface="Avenir Book" charset="0"/>
                <a:ea typeface="Avenir Book" charset="0"/>
                <a:cs typeface="Avenir Book" charset="0"/>
              </a:rPr>
              <a:t>Objective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77"/>
            <a:ext cx="12192000" cy="187377"/>
          </a:xfrm>
          <a:prstGeom prst="rect">
            <a:avLst/>
          </a:prstGeom>
          <a:solidFill>
            <a:srgbClr val="489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017" y="113090"/>
            <a:ext cx="1715386" cy="17153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8EFF80-29F5-0A42-AAAF-04129CDED17D}"/>
              </a:ext>
            </a:extLst>
          </p:cNvPr>
          <p:cNvSpPr txBox="1"/>
          <p:nvPr/>
        </p:nvSpPr>
        <p:spPr>
          <a:xfrm>
            <a:off x="438534" y="395678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77BC4"/>
                </a:solidFill>
                <a:latin typeface="Avenir Book" charset="0"/>
                <a:ea typeface="Avenir Book" charset="0"/>
                <a:cs typeface="Avenir Book" charset="0"/>
              </a:rPr>
              <a:t>SW Companies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10C59-240D-B54B-8C20-6EB94987AC02}"/>
              </a:ext>
            </a:extLst>
          </p:cNvPr>
          <p:cNvSpPr/>
          <p:nvPr/>
        </p:nvSpPr>
        <p:spPr>
          <a:xfrm>
            <a:off x="438534" y="2200704"/>
            <a:ext cx="8559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</a:t>
            </a:r>
            <a:r>
              <a:rPr lang="en-CA" dirty="0"/>
              <a:t> Matchmaking system is a platform </a:t>
            </a:r>
            <a:r>
              <a:rPr lang="en-US" dirty="0"/>
              <a:t>that supports the realization of</a:t>
            </a:r>
            <a:r>
              <a:rPr lang="en-CA" dirty="0"/>
              <a:t> ideas among stakeholders involved health games/apps. This facilitates development process from the idea stage to the implementation, verification and business.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6F9A7-1FB0-C74D-8D37-9CC16E6E8FD1}"/>
              </a:ext>
            </a:extLst>
          </p:cNvPr>
          <p:cNvSpPr txBox="1"/>
          <p:nvPr/>
        </p:nvSpPr>
        <p:spPr>
          <a:xfrm>
            <a:off x="441751" y="3401167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77BC4"/>
                </a:solidFill>
                <a:latin typeface="Avenir Book" charset="0"/>
                <a:ea typeface="Avenir Book" charset="0"/>
                <a:cs typeface="Avenir Book" charset="0"/>
              </a:rPr>
              <a:t>Stakeholders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180E1-558E-1B4D-8404-591C32150D2A}"/>
              </a:ext>
            </a:extLst>
          </p:cNvPr>
          <p:cNvSpPr txBox="1"/>
          <p:nvPr/>
        </p:nvSpPr>
        <p:spPr>
          <a:xfrm>
            <a:off x="438534" y="4820003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77BC4"/>
                </a:solidFill>
                <a:latin typeface="Avenir Book" charset="0"/>
                <a:ea typeface="Avenir Book" charset="0"/>
                <a:cs typeface="Avenir Book" charset="0"/>
              </a:rPr>
              <a:t>Health institutions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B18C0-8FBA-5C46-946D-01BBA3AACF87}"/>
              </a:ext>
            </a:extLst>
          </p:cNvPr>
          <p:cNvSpPr txBox="1"/>
          <p:nvPr/>
        </p:nvSpPr>
        <p:spPr>
          <a:xfrm>
            <a:off x="438534" y="5702531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77BC4"/>
                </a:solidFill>
                <a:latin typeface="Avenir Book" charset="0"/>
                <a:ea typeface="Avenir Book" charset="0"/>
                <a:cs typeface="Avenir Book" charset="0"/>
              </a:rPr>
              <a:t>Idea owners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48F141-1F78-4344-BBFC-ECFAFE410C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477" y="3255852"/>
            <a:ext cx="581331" cy="5813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F883400-808B-9B44-AAB6-6C0A2998A795}"/>
              </a:ext>
            </a:extLst>
          </p:cNvPr>
          <p:cNvSpPr/>
          <p:nvPr/>
        </p:nvSpPr>
        <p:spPr>
          <a:xfrm>
            <a:off x="2300464" y="3912896"/>
            <a:ext cx="6194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They develop health-related games and apps. Also, they </a:t>
            </a:r>
            <a:r>
              <a:rPr lang="en-US" dirty="0"/>
              <a:t>want to find the right </a:t>
            </a:r>
            <a:r>
              <a:rPr lang="en-CA" dirty="0"/>
              <a:t>clinic or hospital to test their application.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0946D1-94CE-4542-BCB2-1CF25A6F4D89}"/>
              </a:ext>
            </a:extLst>
          </p:cNvPr>
          <p:cNvSpPr/>
          <p:nvPr/>
        </p:nvSpPr>
        <p:spPr>
          <a:xfrm>
            <a:off x="2402544" y="4773568"/>
            <a:ext cx="6194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They </a:t>
            </a:r>
            <a:r>
              <a:rPr lang="en-US" dirty="0"/>
              <a:t>study</a:t>
            </a:r>
            <a:r>
              <a:rPr lang="en-CA" dirty="0"/>
              <a:t> to solve health-related problems and verify the </a:t>
            </a:r>
            <a:r>
              <a:rPr lang="en-US" dirty="0"/>
              <a:t>therapeutic </a:t>
            </a:r>
            <a:r>
              <a:rPr lang="en-CA" dirty="0"/>
              <a:t>effectiveness of the solutions developed.  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2F795-5B27-374C-AF12-F78BD682C359}"/>
              </a:ext>
            </a:extLst>
          </p:cNvPr>
          <p:cNvSpPr/>
          <p:nvPr/>
        </p:nvSpPr>
        <p:spPr>
          <a:xfrm>
            <a:off x="2416421" y="5708576"/>
            <a:ext cx="6194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Any</a:t>
            </a:r>
            <a:r>
              <a:rPr lang="en-US" dirty="0"/>
              <a:t>one</a:t>
            </a:r>
            <a:r>
              <a:rPr lang="en-CA" dirty="0"/>
              <a:t> who has ideas to solve health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7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>
            <a:cxnSpLocks/>
            <a:stCxn id="20" idx="1"/>
            <a:endCxn id="17" idx="3"/>
          </p:cNvCxnSpPr>
          <p:nvPr/>
        </p:nvCxnSpPr>
        <p:spPr>
          <a:xfrm flipH="1" flipV="1">
            <a:off x="2877603" y="3834625"/>
            <a:ext cx="1406804" cy="453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6670622"/>
            <a:ext cx="12192000" cy="1873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27" t="27840" r="33749" b="33330"/>
          <a:stretch/>
        </p:blipFill>
        <p:spPr>
          <a:xfrm>
            <a:off x="10358203" y="353586"/>
            <a:ext cx="1603946" cy="1287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17" y="370380"/>
            <a:ext cx="2314221" cy="633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750" y="1440804"/>
            <a:ext cx="8168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77BC4"/>
                </a:solidFill>
                <a:latin typeface="Avenir Book" charset="0"/>
                <a:ea typeface="Avenir Book" charset="0"/>
                <a:cs typeface="Avenir Book" charset="0"/>
              </a:rPr>
              <a:t>Scenarios 1. Idea or app registration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77"/>
            <a:ext cx="12192000" cy="187377"/>
          </a:xfrm>
          <a:prstGeom prst="rect">
            <a:avLst/>
          </a:prstGeom>
          <a:solidFill>
            <a:srgbClr val="489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06077" y="2350763"/>
            <a:ext cx="1238461" cy="5334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Idea owner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39142" y="3567917"/>
            <a:ext cx="1238461" cy="53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Ideas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90753" y="4017563"/>
            <a:ext cx="1357883" cy="53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(TERCA model)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39141" y="4719523"/>
            <a:ext cx="1238461" cy="53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Health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Apps/Games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84407" y="4021766"/>
            <a:ext cx="1238461" cy="53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Matchmaking 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3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2847B-F35B-7246-A1F8-E43C42A24B93}"/>
              </a:ext>
            </a:extLst>
          </p:cNvPr>
          <p:cNvSpPr/>
          <p:nvPr/>
        </p:nvSpPr>
        <p:spPr>
          <a:xfrm>
            <a:off x="6444690" y="2375245"/>
            <a:ext cx="1603946" cy="5334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Researcher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(Health Institution)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C84972-97A1-384E-B55B-A49775B590F5}"/>
              </a:ext>
            </a:extLst>
          </p:cNvPr>
          <p:cNvSpPr/>
          <p:nvPr/>
        </p:nvSpPr>
        <p:spPr>
          <a:xfrm>
            <a:off x="9065610" y="4015395"/>
            <a:ext cx="1238461" cy="53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Publication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7CC6BD6-D6C6-2C44-BE88-30972500B605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>
            <a:off x="2877602" y="4288474"/>
            <a:ext cx="1406805" cy="697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BC4F2F-518F-BD4C-9768-2A587237CCDF}"/>
              </a:ext>
            </a:extLst>
          </p:cNvPr>
          <p:cNvCxnSpPr>
            <a:cxnSpLocks/>
            <a:stCxn id="18" idx="1"/>
            <a:endCxn id="20" idx="3"/>
          </p:cNvCxnSpPr>
          <p:nvPr/>
        </p:nvCxnSpPr>
        <p:spPr>
          <a:xfrm flipH="1">
            <a:off x="5522868" y="4284271"/>
            <a:ext cx="1167885" cy="4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528A353-B226-1B48-88CF-D184C451286C}"/>
              </a:ext>
            </a:extLst>
          </p:cNvPr>
          <p:cNvSpPr txBox="1"/>
          <p:nvPr/>
        </p:nvSpPr>
        <p:spPr>
          <a:xfrm>
            <a:off x="1573014" y="3212343"/>
            <a:ext cx="1304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Idea realization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339BD7-2F51-654F-96B1-CEF412C1B1BF}"/>
              </a:ext>
            </a:extLst>
          </p:cNvPr>
          <p:cNvSpPr txBox="1"/>
          <p:nvPr/>
        </p:nvSpPr>
        <p:spPr>
          <a:xfrm>
            <a:off x="1573014" y="4350289"/>
            <a:ext cx="1359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App registration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9EF37A-2BE4-4C45-97DA-FAF2F2449CAA}"/>
              </a:ext>
            </a:extLst>
          </p:cNvPr>
          <p:cNvSpPr txBox="1"/>
          <p:nvPr/>
        </p:nvSpPr>
        <p:spPr>
          <a:xfrm>
            <a:off x="2971706" y="3791543"/>
            <a:ext cx="939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Input data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87C5E0-4946-B243-A332-C10F9815FFA8}"/>
              </a:ext>
            </a:extLst>
          </p:cNvPr>
          <p:cNvSpPr txBox="1"/>
          <p:nvPr/>
        </p:nvSpPr>
        <p:spPr>
          <a:xfrm>
            <a:off x="3027312" y="4620360"/>
            <a:ext cx="939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Input data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BE0919-D32A-824D-AE00-782B3E67368C}"/>
              </a:ext>
            </a:extLst>
          </p:cNvPr>
          <p:cNvSpPr txBox="1"/>
          <p:nvPr/>
        </p:nvSpPr>
        <p:spPr>
          <a:xfrm>
            <a:off x="6165582" y="3057064"/>
            <a:ext cx="2408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Medical Advisory Board(PGP)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1D7E7E-EA67-A441-A425-1E6E2D2D9F4D}"/>
              </a:ext>
            </a:extLst>
          </p:cNvPr>
          <p:cNvCxnSpPr>
            <a:cxnSpLocks/>
            <a:stCxn id="24" idx="1"/>
            <a:endCxn id="18" idx="3"/>
          </p:cNvCxnSpPr>
          <p:nvPr/>
        </p:nvCxnSpPr>
        <p:spPr>
          <a:xfrm flipH="1">
            <a:off x="8048636" y="4282103"/>
            <a:ext cx="1016974" cy="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EC30C3A-D88D-894D-B366-BC850AAFF8DF}"/>
              </a:ext>
            </a:extLst>
          </p:cNvPr>
          <p:cNvSpPr txBox="1"/>
          <p:nvPr/>
        </p:nvSpPr>
        <p:spPr>
          <a:xfrm>
            <a:off x="8049377" y="5739884"/>
            <a:ext cx="1318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By user request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29ACC6-6086-6B4C-B3A7-A09B1D30D49D}"/>
              </a:ext>
            </a:extLst>
          </p:cNvPr>
          <p:cNvSpPr txBox="1"/>
          <p:nvPr/>
        </p:nvSpPr>
        <p:spPr>
          <a:xfrm>
            <a:off x="8180107" y="3931207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decision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6E6289B-6DFB-9746-B929-89E5EBF6DC65}"/>
              </a:ext>
            </a:extLst>
          </p:cNvPr>
          <p:cNvSpPr/>
          <p:nvPr/>
        </p:nvSpPr>
        <p:spPr>
          <a:xfrm>
            <a:off x="7931657" y="5144917"/>
            <a:ext cx="1357883" cy="53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Clinical Trials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E523742-5148-374E-8F8E-F2F5B6127990}"/>
              </a:ext>
            </a:extLst>
          </p:cNvPr>
          <p:cNvCxnSpPr>
            <a:cxnSpLocks/>
            <a:stCxn id="43" idx="1"/>
            <a:endCxn id="18" idx="2"/>
          </p:cNvCxnSpPr>
          <p:nvPr/>
        </p:nvCxnSpPr>
        <p:spPr>
          <a:xfrm flipH="1" flipV="1">
            <a:off x="7369695" y="4550978"/>
            <a:ext cx="561962" cy="86064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F631E99-7157-A745-9737-7A3A12B35B7E}"/>
              </a:ext>
            </a:extLst>
          </p:cNvPr>
          <p:cNvCxnSpPr>
            <a:cxnSpLocks/>
            <a:stCxn id="43" idx="3"/>
            <a:endCxn id="24" idx="2"/>
          </p:cNvCxnSpPr>
          <p:nvPr/>
        </p:nvCxnSpPr>
        <p:spPr>
          <a:xfrm flipV="1">
            <a:off x="9289540" y="4548810"/>
            <a:ext cx="395301" cy="86281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80A1368-A4EA-3840-96CF-99F287AA6D77}"/>
              </a:ext>
            </a:extLst>
          </p:cNvPr>
          <p:cNvCxnSpPr>
            <a:cxnSpLocks/>
            <a:stCxn id="18" idx="0"/>
            <a:endCxn id="36" idx="2"/>
          </p:cNvCxnSpPr>
          <p:nvPr/>
        </p:nvCxnSpPr>
        <p:spPr>
          <a:xfrm flipH="1" flipV="1">
            <a:off x="7369694" y="3364841"/>
            <a:ext cx="1" cy="65272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3BA4263-014C-4844-9D14-0003DDF61A79}"/>
              </a:ext>
            </a:extLst>
          </p:cNvPr>
          <p:cNvSpPr txBox="1"/>
          <p:nvPr/>
        </p:nvSpPr>
        <p:spPr>
          <a:xfrm>
            <a:off x="10423493" y="4061549"/>
            <a:ext cx="1266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Users can view</a:t>
            </a:r>
          </a:p>
        </p:txBody>
      </p:sp>
    </p:spTree>
    <p:extLst>
      <p:ext uri="{BB962C8B-B14F-4D97-AF65-F5344CB8AC3E}">
        <p14:creationId xmlns:p14="http://schemas.microsoft.com/office/powerpoint/2010/main" val="185645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>
            <a:cxnSpLocks/>
            <a:stCxn id="19" idx="1"/>
            <a:endCxn id="17" idx="3"/>
          </p:cNvCxnSpPr>
          <p:nvPr/>
        </p:nvCxnSpPr>
        <p:spPr>
          <a:xfrm flipH="1">
            <a:off x="2567458" y="4017564"/>
            <a:ext cx="1408572" cy="377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6670622"/>
            <a:ext cx="12192000" cy="1873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27" t="27840" r="33749" b="33330"/>
          <a:stretch/>
        </p:blipFill>
        <p:spPr>
          <a:xfrm>
            <a:off x="10358203" y="353586"/>
            <a:ext cx="1603946" cy="1287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17" y="370380"/>
            <a:ext cx="2314221" cy="633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750" y="1440804"/>
            <a:ext cx="8993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77BC4"/>
                </a:solidFill>
                <a:latin typeface="Avenir Book" charset="0"/>
                <a:ea typeface="Avenir Book" charset="0"/>
                <a:cs typeface="Avenir Book" charset="0"/>
              </a:rPr>
              <a:t>Scenarios 2. Find a suitable solution of my problem - recommendation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77"/>
            <a:ext cx="12192000" cy="187377"/>
          </a:xfrm>
          <a:prstGeom prst="rect">
            <a:avLst/>
          </a:prstGeom>
          <a:solidFill>
            <a:srgbClr val="489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28998" y="2342594"/>
            <a:ext cx="1238461" cy="5334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Health Institution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678436" y="2277687"/>
            <a:ext cx="1238461" cy="5334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App Stores,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External sites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28997" y="4128732"/>
            <a:ext cx="1238461" cy="53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Problems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0" y="4004003"/>
            <a:ext cx="1357883" cy="83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Display ideas, Apps, and Games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76030" y="3750856"/>
            <a:ext cx="1238461" cy="53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Keyword search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76029" y="4773315"/>
            <a:ext cx="1238461" cy="53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Select filter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4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2847B-F35B-7246-A1F8-E43C42A24B93}"/>
              </a:ext>
            </a:extLst>
          </p:cNvPr>
          <p:cNvSpPr/>
          <p:nvPr/>
        </p:nvSpPr>
        <p:spPr>
          <a:xfrm>
            <a:off x="5455604" y="2291396"/>
            <a:ext cx="1603946" cy="5334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Matchmaking system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C84972-97A1-384E-B55B-A49775B590F5}"/>
              </a:ext>
            </a:extLst>
          </p:cNvPr>
          <p:cNvSpPr/>
          <p:nvPr/>
        </p:nvSpPr>
        <p:spPr>
          <a:xfrm>
            <a:off x="7941059" y="3965700"/>
            <a:ext cx="1357883" cy="916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Check reviewer’s comments, OWL Scores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7CC6BD6-D6C6-2C44-BE88-30972500B605}"/>
              </a:ext>
            </a:extLst>
          </p:cNvPr>
          <p:cNvCxnSpPr>
            <a:cxnSpLocks/>
            <a:stCxn id="18" idx="1"/>
            <a:endCxn id="19" idx="3"/>
          </p:cNvCxnSpPr>
          <p:nvPr/>
        </p:nvCxnSpPr>
        <p:spPr>
          <a:xfrm flipH="1" flipV="1">
            <a:off x="5214491" y="4017564"/>
            <a:ext cx="881509" cy="406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BC4F2F-518F-BD4C-9768-2A587237CCDF}"/>
              </a:ext>
            </a:extLst>
          </p:cNvPr>
          <p:cNvCxnSpPr>
            <a:cxnSpLocks/>
            <a:stCxn id="18" idx="1"/>
            <a:endCxn id="20" idx="3"/>
          </p:cNvCxnSpPr>
          <p:nvPr/>
        </p:nvCxnSpPr>
        <p:spPr>
          <a:xfrm flipH="1">
            <a:off x="5214490" y="4423709"/>
            <a:ext cx="881510" cy="616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4C7B652-8597-4E6B-885C-D9396EAF9F64}"/>
              </a:ext>
            </a:extLst>
          </p:cNvPr>
          <p:cNvCxnSpPr>
            <a:cxnSpLocks/>
            <a:stCxn id="20" idx="1"/>
            <a:endCxn id="17" idx="3"/>
          </p:cNvCxnSpPr>
          <p:nvPr/>
        </p:nvCxnSpPr>
        <p:spPr>
          <a:xfrm flipH="1" flipV="1">
            <a:off x="2567458" y="4395440"/>
            <a:ext cx="1408571" cy="644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D9EBA36-C5AD-4E80-BDEA-3A2E6CBAA118}"/>
              </a:ext>
            </a:extLst>
          </p:cNvPr>
          <p:cNvSpPr txBox="1"/>
          <p:nvPr/>
        </p:nvSpPr>
        <p:spPr>
          <a:xfrm>
            <a:off x="3576725" y="5536995"/>
            <a:ext cx="2209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Disease, Cognitive disability</a:t>
            </a:r>
          </a:p>
          <a:p>
            <a:r>
              <a:rPr lang="en-US" sz="1400" dirty="0"/>
              <a:t>Ex. Dementia, MCI, Autism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440540-D89F-4296-8800-66D35D056A86}"/>
              </a:ext>
            </a:extLst>
          </p:cNvPr>
          <p:cNvSpPr txBox="1"/>
          <p:nvPr/>
        </p:nvSpPr>
        <p:spPr>
          <a:xfrm>
            <a:off x="1215045" y="4843415"/>
            <a:ext cx="1466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 want to solve ~~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3DF8EF9-6C22-4407-BD61-405E72033E16}"/>
              </a:ext>
            </a:extLst>
          </p:cNvPr>
          <p:cNvCxnSpPr>
            <a:cxnSpLocks/>
            <a:stCxn id="24" idx="1"/>
            <a:endCxn id="18" idx="3"/>
          </p:cNvCxnSpPr>
          <p:nvPr/>
        </p:nvCxnSpPr>
        <p:spPr>
          <a:xfrm flipH="1">
            <a:off x="7453883" y="4423709"/>
            <a:ext cx="487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48732F56-32C0-4113-AD36-736141EFD0C6}"/>
              </a:ext>
            </a:extLst>
          </p:cNvPr>
          <p:cNvSpPr/>
          <p:nvPr/>
        </p:nvSpPr>
        <p:spPr>
          <a:xfrm>
            <a:off x="9678436" y="4192942"/>
            <a:ext cx="1357883" cy="451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Download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62F3366-5EAF-47E5-8A30-643A565DEA5C}"/>
              </a:ext>
            </a:extLst>
          </p:cNvPr>
          <p:cNvCxnSpPr>
            <a:cxnSpLocks/>
            <a:stCxn id="50" idx="1"/>
            <a:endCxn id="24" idx="3"/>
          </p:cNvCxnSpPr>
          <p:nvPr/>
        </p:nvCxnSpPr>
        <p:spPr>
          <a:xfrm flipH="1">
            <a:off x="9298942" y="4418508"/>
            <a:ext cx="379494" cy="5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ACEA737C-F774-4987-8E48-3F24D4466A0C}"/>
              </a:ext>
            </a:extLst>
          </p:cNvPr>
          <p:cNvSpPr/>
          <p:nvPr/>
        </p:nvSpPr>
        <p:spPr>
          <a:xfrm>
            <a:off x="7941059" y="5430759"/>
            <a:ext cx="1357883" cy="451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 owner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EA09B90-9F54-41F3-956C-8C311ED74A86}"/>
              </a:ext>
            </a:extLst>
          </p:cNvPr>
          <p:cNvCxnSpPr>
            <a:cxnSpLocks/>
            <a:stCxn id="54" idx="0"/>
            <a:endCxn id="24" idx="2"/>
          </p:cNvCxnSpPr>
          <p:nvPr/>
        </p:nvCxnSpPr>
        <p:spPr>
          <a:xfrm flipV="1">
            <a:off x="8620001" y="4881718"/>
            <a:ext cx="0" cy="549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E63D0C5-F0F0-4679-B495-0CBE1D9FC0D6}"/>
              </a:ext>
            </a:extLst>
          </p:cNvPr>
          <p:cNvSpPr txBox="1"/>
          <p:nvPr/>
        </p:nvSpPr>
        <p:spPr>
          <a:xfrm>
            <a:off x="8660315" y="5002350"/>
            <a:ext cx="847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 Ideas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C3FD5C4-2AC7-45CC-94F9-BFF59DE7207B}"/>
              </a:ext>
            </a:extLst>
          </p:cNvPr>
          <p:cNvSpPr txBox="1"/>
          <p:nvPr/>
        </p:nvSpPr>
        <p:spPr>
          <a:xfrm>
            <a:off x="9300702" y="3829176"/>
            <a:ext cx="1396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 Apps/Games</a:t>
            </a:r>
          </a:p>
        </p:txBody>
      </p:sp>
    </p:spTree>
    <p:extLst>
      <p:ext uri="{BB962C8B-B14F-4D97-AF65-F5344CB8AC3E}">
        <p14:creationId xmlns:p14="http://schemas.microsoft.com/office/powerpoint/2010/main" val="21355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70622"/>
            <a:ext cx="12192000" cy="1873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27" t="27840" r="33749" b="33330"/>
          <a:stretch/>
        </p:blipFill>
        <p:spPr>
          <a:xfrm>
            <a:off x="10358203" y="353586"/>
            <a:ext cx="1603946" cy="1287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17" y="370380"/>
            <a:ext cx="2314221" cy="633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750" y="1440804"/>
            <a:ext cx="8168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77BC4"/>
                </a:solidFill>
                <a:latin typeface="Avenir Book" charset="0"/>
                <a:ea typeface="Avenir Book" charset="0"/>
                <a:cs typeface="Avenir Book" charset="0"/>
              </a:rPr>
              <a:t>Scenarios 3. Evaluate the register ideas or apps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77"/>
            <a:ext cx="12192000" cy="187377"/>
          </a:xfrm>
          <a:prstGeom prst="rect">
            <a:avLst/>
          </a:prstGeom>
          <a:solidFill>
            <a:srgbClr val="489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5</a:t>
            </a:fld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DA36F4A-529D-460D-B2B8-83508CB0F7FB}"/>
              </a:ext>
            </a:extLst>
          </p:cNvPr>
          <p:cNvCxnSpPr>
            <a:cxnSpLocks/>
            <a:stCxn id="52" idx="1"/>
            <a:endCxn id="49" idx="3"/>
          </p:cNvCxnSpPr>
          <p:nvPr/>
        </p:nvCxnSpPr>
        <p:spPr>
          <a:xfrm flipH="1">
            <a:off x="2953709" y="4266585"/>
            <a:ext cx="1144806" cy="9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0BDE0F85-D13A-471D-99B8-9F2608455D7D}"/>
              </a:ext>
            </a:extLst>
          </p:cNvPr>
          <p:cNvSpPr/>
          <p:nvPr/>
        </p:nvSpPr>
        <p:spPr>
          <a:xfrm>
            <a:off x="1606077" y="2350763"/>
            <a:ext cx="1238461" cy="5334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Idea owner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2F3F61-2DED-409F-83C9-E7225B87D8C6}"/>
              </a:ext>
            </a:extLst>
          </p:cNvPr>
          <p:cNvSpPr/>
          <p:nvPr/>
        </p:nvSpPr>
        <p:spPr>
          <a:xfrm>
            <a:off x="1715248" y="4009359"/>
            <a:ext cx="1238461" cy="53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Ideas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1D64007-EF66-4F3C-8EA3-7369FE7071D6}"/>
              </a:ext>
            </a:extLst>
          </p:cNvPr>
          <p:cNvSpPr/>
          <p:nvPr/>
        </p:nvSpPr>
        <p:spPr>
          <a:xfrm>
            <a:off x="6573774" y="3999538"/>
            <a:ext cx="1357883" cy="53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(TERCA model)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38E402A-2F96-4966-88A0-6D2398B1D14C}"/>
              </a:ext>
            </a:extLst>
          </p:cNvPr>
          <p:cNvSpPr/>
          <p:nvPr/>
        </p:nvSpPr>
        <p:spPr>
          <a:xfrm>
            <a:off x="4098515" y="3999877"/>
            <a:ext cx="1249987" cy="53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Matchmaking  System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72708CB-1D33-4633-B6BD-19C36DE220BA}"/>
              </a:ext>
            </a:extLst>
          </p:cNvPr>
          <p:cNvSpPr/>
          <p:nvPr/>
        </p:nvSpPr>
        <p:spPr>
          <a:xfrm>
            <a:off x="6444690" y="2375245"/>
            <a:ext cx="1603946" cy="5334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Researcher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(Health Institution)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F650075-C462-4A90-9910-742F87CC65CE}"/>
              </a:ext>
            </a:extLst>
          </p:cNvPr>
          <p:cNvSpPr/>
          <p:nvPr/>
        </p:nvSpPr>
        <p:spPr>
          <a:xfrm>
            <a:off x="9034433" y="3996674"/>
            <a:ext cx="1238461" cy="53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Find a developer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C4DF449-9BC9-4285-BEF7-73D90A22E0F1}"/>
              </a:ext>
            </a:extLst>
          </p:cNvPr>
          <p:cNvCxnSpPr>
            <a:cxnSpLocks/>
            <a:stCxn id="50" idx="1"/>
            <a:endCxn id="52" idx="3"/>
          </p:cNvCxnSpPr>
          <p:nvPr/>
        </p:nvCxnSpPr>
        <p:spPr>
          <a:xfrm flipH="1">
            <a:off x="5348502" y="4266246"/>
            <a:ext cx="1225272" cy="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DCC2DC4-F5BC-4459-9530-3122158CEC4F}"/>
              </a:ext>
            </a:extLst>
          </p:cNvPr>
          <p:cNvSpPr txBox="1"/>
          <p:nvPr/>
        </p:nvSpPr>
        <p:spPr>
          <a:xfrm>
            <a:off x="1804979" y="3672780"/>
            <a:ext cx="940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New ideas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DD4F2BE-9707-4AE5-B9F2-EF9EDACB1E86}"/>
              </a:ext>
            </a:extLst>
          </p:cNvPr>
          <p:cNvSpPr txBox="1"/>
          <p:nvPr/>
        </p:nvSpPr>
        <p:spPr>
          <a:xfrm>
            <a:off x="2971706" y="3791543"/>
            <a:ext cx="939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Input data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DCFDE0-AD00-4BD9-A0E4-B28F3CFAE604}"/>
              </a:ext>
            </a:extLst>
          </p:cNvPr>
          <p:cNvSpPr txBox="1"/>
          <p:nvPr/>
        </p:nvSpPr>
        <p:spPr>
          <a:xfrm>
            <a:off x="6165582" y="3057064"/>
            <a:ext cx="2408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Medical Advisory Board(PGP)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7CAC817-B307-45C1-9E0B-C0D617A29050}"/>
              </a:ext>
            </a:extLst>
          </p:cNvPr>
          <p:cNvCxnSpPr>
            <a:cxnSpLocks/>
            <a:stCxn id="54" idx="1"/>
            <a:endCxn id="50" idx="3"/>
          </p:cNvCxnSpPr>
          <p:nvPr/>
        </p:nvCxnSpPr>
        <p:spPr>
          <a:xfrm flipH="1">
            <a:off x="7931657" y="4263382"/>
            <a:ext cx="1102776" cy="2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4C45D45-6EC1-460D-9E9B-35AEA6683A1E}"/>
              </a:ext>
            </a:extLst>
          </p:cNvPr>
          <p:cNvSpPr txBox="1"/>
          <p:nvPr/>
        </p:nvSpPr>
        <p:spPr>
          <a:xfrm>
            <a:off x="7719885" y="5715501"/>
            <a:ext cx="170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and clinical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EEC4539-70C8-42FE-B7D9-AEE324DFEED2}"/>
              </a:ext>
            </a:extLst>
          </p:cNvPr>
          <p:cNvSpPr/>
          <p:nvPr/>
        </p:nvSpPr>
        <p:spPr>
          <a:xfrm>
            <a:off x="7804104" y="5135550"/>
            <a:ext cx="1357883" cy="53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Elaborate ideas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C64E49B-03B3-4048-92FB-1378F309FBCF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8483046" y="4251894"/>
            <a:ext cx="0" cy="88365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76FB6EA-21EC-488E-A0F3-983F080BEEED}"/>
              </a:ext>
            </a:extLst>
          </p:cNvPr>
          <p:cNvCxnSpPr>
            <a:cxnSpLocks/>
            <a:stCxn id="50" idx="0"/>
            <a:endCxn id="61" idx="2"/>
          </p:cNvCxnSpPr>
          <p:nvPr/>
        </p:nvCxnSpPr>
        <p:spPr>
          <a:xfrm flipV="1">
            <a:off x="7252716" y="3364841"/>
            <a:ext cx="116978" cy="63469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F9A4026-D36C-4D6D-9AE6-199C1F342AA2}"/>
              </a:ext>
            </a:extLst>
          </p:cNvPr>
          <p:cNvSpPr txBox="1"/>
          <p:nvPr/>
        </p:nvSpPr>
        <p:spPr>
          <a:xfrm>
            <a:off x="9214647" y="4533292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Go public</a:t>
            </a: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A9BB50C0-6267-4D7B-A82F-17137F6DA571}"/>
              </a:ext>
            </a:extLst>
          </p:cNvPr>
          <p:cNvCxnSpPr>
            <a:stCxn id="50" idx="2"/>
            <a:endCxn id="49" idx="2"/>
          </p:cNvCxnSpPr>
          <p:nvPr/>
        </p:nvCxnSpPr>
        <p:spPr>
          <a:xfrm rot="5400000">
            <a:off x="4788688" y="2078745"/>
            <a:ext cx="9821" cy="4918237"/>
          </a:xfrm>
          <a:prstGeom prst="bentConnector3">
            <a:avLst>
              <a:gd name="adj1" fmla="val 56382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61F7CAB7-5EDE-4F49-8131-3A8AA8A1CC93}"/>
              </a:ext>
            </a:extLst>
          </p:cNvPr>
          <p:cNvSpPr txBox="1"/>
          <p:nvPr/>
        </p:nvSpPr>
        <p:spPr>
          <a:xfrm>
            <a:off x="4253315" y="5135550"/>
            <a:ext cx="2036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Feedback or request data</a:t>
            </a:r>
          </a:p>
        </p:txBody>
      </p:sp>
    </p:spTree>
    <p:extLst>
      <p:ext uri="{BB962C8B-B14F-4D97-AF65-F5344CB8AC3E}">
        <p14:creationId xmlns:p14="http://schemas.microsoft.com/office/powerpoint/2010/main" val="192777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70622"/>
            <a:ext cx="12192000" cy="1873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27" t="27840" r="33749" b="33330"/>
          <a:stretch/>
        </p:blipFill>
        <p:spPr>
          <a:xfrm>
            <a:off x="10358203" y="353586"/>
            <a:ext cx="1603946" cy="1287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17" y="370380"/>
            <a:ext cx="2314221" cy="633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735" y="1124064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77BC4"/>
                </a:solidFill>
                <a:latin typeface="Avenir Book" charset="0"/>
                <a:ea typeface="Avenir Book" charset="0"/>
                <a:cs typeface="Avenir Book" charset="0"/>
              </a:rPr>
              <a:t>User Flow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77"/>
            <a:ext cx="12192000" cy="187377"/>
          </a:xfrm>
          <a:prstGeom prst="rect">
            <a:avLst/>
          </a:prstGeom>
          <a:solidFill>
            <a:srgbClr val="489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6</a:t>
            </a:fld>
            <a:endParaRPr lang="en-US"/>
          </a:p>
        </p:txBody>
      </p:sp>
      <p:sp>
        <p:nvSpPr>
          <p:cNvPr id="15" name="직사각형 58">
            <a:extLst>
              <a:ext uri="{FF2B5EF4-FFF2-40B4-BE49-F238E27FC236}">
                <a16:creationId xmlns:a16="http://schemas.microsoft.com/office/drawing/2014/main" id="{2D131EDA-04D1-2B45-B26C-766206E888F0}"/>
              </a:ext>
            </a:extLst>
          </p:cNvPr>
          <p:cNvSpPr/>
          <p:nvPr/>
        </p:nvSpPr>
        <p:spPr>
          <a:xfrm>
            <a:off x="5725104" y="3631579"/>
            <a:ext cx="2510504" cy="862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6" name="직사각형 49">
            <a:hlinkClick r:id="" action="ppaction://noaction"/>
            <a:extLst>
              <a:ext uri="{FF2B5EF4-FFF2-40B4-BE49-F238E27FC236}">
                <a16:creationId xmlns:a16="http://schemas.microsoft.com/office/drawing/2014/main" id="{39305958-EE6B-B847-B794-1B7E75F25EBB}"/>
              </a:ext>
            </a:extLst>
          </p:cNvPr>
          <p:cNvSpPr/>
          <p:nvPr/>
        </p:nvSpPr>
        <p:spPr>
          <a:xfrm>
            <a:off x="5906447" y="3756453"/>
            <a:ext cx="1005840" cy="620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5.1.1</a:t>
            </a:r>
          </a:p>
          <a:p>
            <a:pPr algn="ctr"/>
            <a:r>
              <a:rPr lang="en-US" altLang="ko-KR" sz="1050" dirty="0"/>
              <a:t>List of Apps</a:t>
            </a:r>
            <a:endParaRPr lang="ko-KR" altLang="en-US" sz="1050" dirty="0"/>
          </a:p>
        </p:txBody>
      </p:sp>
      <p:sp>
        <p:nvSpPr>
          <p:cNvPr id="17" name="직사각형 56">
            <a:hlinkClick r:id="" action="ppaction://noaction"/>
            <a:extLst>
              <a:ext uri="{FF2B5EF4-FFF2-40B4-BE49-F238E27FC236}">
                <a16:creationId xmlns:a16="http://schemas.microsoft.com/office/drawing/2014/main" id="{01ED64ED-4C50-3746-B079-5C031DA2D9F3}"/>
              </a:ext>
            </a:extLst>
          </p:cNvPr>
          <p:cNvSpPr/>
          <p:nvPr/>
        </p:nvSpPr>
        <p:spPr>
          <a:xfrm>
            <a:off x="7038931" y="3746172"/>
            <a:ext cx="1005840" cy="6828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5.2.1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Assign reviewers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cxnSp>
        <p:nvCxnSpPr>
          <p:cNvPr id="18" name="연결선: 꺾임 3089">
            <a:extLst>
              <a:ext uri="{FF2B5EF4-FFF2-40B4-BE49-F238E27FC236}">
                <a16:creationId xmlns:a16="http://schemas.microsoft.com/office/drawing/2014/main" id="{C7A31985-9B42-424B-9BD9-56BBCD5CBB8A}"/>
              </a:ext>
            </a:extLst>
          </p:cNvPr>
          <p:cNvCxnSpPr>
            <a:cxnSpLocks/>
            <a:stCxn id="15" idx="0"/>
          </p:cNvCxnSpPr>
          <p:nvPr/>
        </p:nvCxnSpPr>
        <p:spPr>
          <a:xfrm rot="16200000" flipV="1">
            <a:off x="5204564" y="1855787"/>
            <a:ext cx="1264020" cy="22875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">
            <a:extLst>
              <a:ext uri="{FF2B5EF4-FFF2-40B4-BE49-F238E27FC236}">
                <a16:creationId xmlns:a16="http://schemas.microsoft.com/office/drawing/2014/main" id="{2D72615F-B775-914F-A8BA-186862EB0175}"/>
              </a:ext>
            </a:extLst>
          </p:cNvPr>
          <p:cNvSpPr/>
          <p:nvPr/>
        </p:nvSpPr>
        <p:spPr>
          <a:xfrm>
            <a:off x="1346455" y="1260002"/>
            <a:ext cx="846289" cy="5544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User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20" name="직사각형 3">
            <a:hlinkClick r:id="rId5" action="ppaction://hlinksldjump"/>
            <a:extLst>
              <a:ext uri="{FF2B5EF4-FFF2-40B4-BE49-F238E27FC236}">
                <a16:creationId xmlns:a16="http://schemas.microsoft.com/office/drawing/2014/main" id="{9217C4ED-49C5-2B41-8BA3-3216165FB1A2}"/>
              </a:ext>
            </a:extLst>
          </p:cNvPr>
          <p:cNvSpPr/>
          <p:nvPr/>
        </p:nvSpPr>
        <p:spPr>
          <a:xfrm>
            <a:off x="2755624" y="1260004"/>
            <a:ext cx="1005840" cy="469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1.0.0</a:t>
            </a:r>
          </a:p>
          <a:p>
            <a:pPr algn="ctr"/>
            <a:r>
              <a:rPr lang="en-US" altLang="ko-KR" sz="1050" dirty="0"/>
              <a:t>Sign up</a:t>
            </a:r>
            <a:endParaRPr lang="ko-KR" altLang="en-US" sz="1050" dirty="0"/>
          </a:p>
        </p:txBody>
      </p:sp>
      <p:sp>
        <p:nvSpPr>
          <p:cNvPr id="21" name="직사각형 12">
            <a:hlinkClick r:id="rId6" action="ppaction://hlinksldjump"/>
            <a:extLst>
              <a:ext uri="{FF2B5EF4-FFF2-40B4-BE49-F238E27FC236}">
                <a16:creationId xmlns:a16="http://schemas.microsoft.com/office/drawing/2014/main" id="{8468C5C9-6D18-7848-93FB-065FBEFA2EFB}"/>
              </a:ext>
            </a:extLst>
          </p:cNvPr>
          <p:cNvSpPr/>
          <p:nvPr/>
        </p:nvSpPr>
        <p:spPr>
          <a:xfrm>
            <a:off x="4302640" y="1260003"/>
            <a:ext cx="1004400" cy="469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2.0.0</a:t>
            </a:r>
          </a:p>
          <a:p>
            <a:pPr algn="ctr"/>
            <a:r>
              <a:rPr lang="en-US" altLang="ko-KR" sz="1050" dirty="0"/>
              <a:t>Sign in</a:t>
            </a:r>
            <a:endParaRPr lang="ko-KR" altLang="en-US" sz="1050" dirty="0"/>
          </a:p>
        </p:txBody>
      </p:sp>
      <p:cxnSp>
        <p:nvCxnSpPr>
          <p:cNvPr id="22" name="직선 화살표 연결선 5">
            <a:extLst>
              <a:ext uri="{FF2B5EF4-FFF2-40B4-BE49-F238E27FC236}">
                <a16:creationId xmlns:a16="http://schemas.microsoft.com/office/drawing/2014/main" id="{CA396C8A-85F4-2841-9AD9-93EC7E0FFC95}"/>
              </a:ext>
            </a:extLst>
          </p:cNvPr>
          <p:cNvCxnSpPr>
            <a:cxnSpLocks/>
            <a:stCxn id="19" idx="6"/>
            <a:endCxn id="20" idx="1"/>
          </p:cNvCxnSpPr>
          <p:nvPr/>
        </p:nvCxnSpPr>
        <p:spPr>
          <a:xfrm flipV="1">
            <a:off x="2192744" y="1494620"/>
            <a:ext cx="562880" cy="42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7">
            <a:extLst>
              <a:ext uri="{FF2B5EF4-FFF2-40B4-BE49-F238E27FC236}">
                <a16:creationId xmlns:a16="http://schemas.microsoft.com/office/drawing/2014/main" id="{33163773-69B3-404C-BFBF-2C74A31D4479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3761464" y="1494620"/>
            <a:ext cx="541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18">
            <a:hlinkClick r:id="rId7" action="ppaction://hlinksldjump"/>
            <a:extLst>
              <a:ext uri="{FF2B5EF4-FFF2-40B4-BE49-F238E27FC236}">
                <a16:creationId xmlns:a16="http://schemas.microsoft.com/office/drawing/2014/main" id="{2E1D9D3A-D217-F848-A206-E5B5D913A8F9}"/>
              </a:ext>
            </a:extLst>
          </p:cNvPr>
          <p:cNvSpPr/>
          <p:nvPr/>
        </p:nvSpPr>
        <p:spPr>
          <a:xfrm>
            <a:off x="2976781" y="2230319"/>
            <a:ext cx="1005840" cy="469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3.0.0</a:t>
            </a:r>
          </a:p>
          <a:p>
            <a:pPr algn="ctr"/>
            <a:r>
              <a:rPr lang="en-US" altLang="ko-KR" sz="1050" dirty="0"/>
              <a:t>App list</a:t>
            </a:r>
            <a:endParaRPr lang="ko-KR" altLang="en-US" sz="1050" dirty="0"/>
          </a:p>
        </p:txBody>
      </p:sp>
      <p:cxnSp>
        <p:nvCxnSpPr>
          <p:cNvPr id="25" name="직선 화살표 연결선 9">
            <a:extLst>
              <a:ext uri="{FF2B5EF4-FFF2-40B4-BE49-F238E27FC236}">
                <a16:creationId xmlns:a16="http://schemas.microsoft.com/office/drawing/2014/main" id="{CB0EA09F-5A7E-B048-A194-B1B13E43885A}"/>
              </a:ext>
            </a:extLst>
          </p:cNvPr>
          <p:cNvCxnSpPr>
            <a:cxnSpLocks/>
            <a:stCxn id="19" idx="4"/>
            <a:endCxn id="24" idx="1"/>
          </p:cNvCxnSpPr>
          <p:nvPr/>
        </p:nvCxnSpPr>
        <p:spPr>
          <a:xfrm>
            <a:off x="1769600" y="1814404"/>
            <a:ext cx="1207181" cy="65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1">
            <a:hlinkClick r:id="rId8" action="ppaction://hlinksldjump"/>
            <a:extLst>
              <a:ext uri="{FF2B5EF4-FFF2-40B4-BE49-F238E27FC236}">
                <a16:creationId xmlns:a16="http://schemas.microsoft.com/office/drawing/2014/main" id="{837FAC41-98CF-3F41-B88F-179E2BD3EC3C}"/>
              </a:ext>
            </a:extLst>
          </p:cNvPr>
          <p:cNvSpPr/>
          <p:nvPr/>
        </p:nvSpPr>
        <p:spPr>
          <a:xfrm>
            <a:off x="4739309" y="2216891"/>
            <a:ext cx="1005840" cy="469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3.1.0</a:t>
            </a:r>
          </a:p>
          <a:p>
            <a:pPr algn="ctr"/>
            <a:r>
              <a:rPr lang="en-US" altLang="ko-KR" sz="1050" dirty="0"/>
              <a:t>App Detail</a:t>
            </a:r>
            <a:endParaRPr lang="ko-KR" altLang="en-US" sz="1050" dirty="0"/>
          </a:p>
        </p:txBody>
      </p:sp>
      <p:cxnSp>
        <p:nvCxnSpPr>
          <p:cNvPr id="27" name="직선 화살표 연결선 19">
            <a:extLst>
              <a:ext uri="{FF2B5EF4-FFF2-40B4-BE49-F238E27FC236}">
                <a16:creationId xmlns:a16="http://schemas.microsoft.com/office/drawing/2014/main" id="{6BE2BF35-6ACF-D24C-B23C-BBDCAA141B36}"/>
              </a:ext>
            </a:extLst>
          </p:cNvPr>
          <p:cNvCxnSpPr>
            <a:stCxn id="24" idx="3"/>
            <a:endCxn id="26" idx="1"/>
          </p:cNvCxnSpPr>
          <p:nvPr/>
        </p:nvCxnSpPr>
        <p:spPr>
          <a:xfrm flipV="1">
            <a:off x="3982621" y="2451507"/>
            <a:ext cx="756688" cy="13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3">
            <a:extLst>
              <a:ext uri="{FF2B5EF4-FFF2-40B4-BE49-F238E27FC236}">
                <a16:creationId xmlns:a16="http://schemas.microsoft.com/office/drawing/2014/main" id="{94138392-173E-814D-B291-D95005AC0220}"/>
              </a:ext>
            </a:extLst>
          </p:cNvPr>
          <p:cNvCxnSpPr>
            <a:cxnSpLocks/>
            <a:stCxn id="26" idx="2"/>
            <a:endCxn id="49" idx="0"/>
          </p:cNvCxnSpPr>
          <p:nvPr/>
        </p:nvCxnSpPr>
        <p:spPr>
          <a:xfrm flipH="1">
            <a:off x="4114860" y="2686123"/>
            <a:ext cx="1127369" cy="313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5">
            <a:extLst>
              <a:ext uri="{FF2B5EF4-FFF2-40B4-BE49-F238E27FC236}">
                <a16:creationId xmlns:a16="http://schemas.microsoft.com/office/drawing/2014/main" id="{7D6C7B4D-A438-154C-91AA-3EDED96D71F1}"/>
              </a:ext>
            </a:extLst>
          </p:cNvPr>
          <p:cNvCxnSpPr>
            <a:cxnSpLocks/>
            <a:stCxn id="21" idx="2"/>
            <a:endCxn id="24" idx="0"/>
          </p:cNvCxnSpPr>
          <p:nvPr/>
        </p:nvCxnSpPr>
        <p:spPr>
          <a:xfrm flipH="1">
            <a:off x="3479701" y="1729236"/>
            <a:ext cx="1325139" cy="501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34">
            <a:hlinkClick r:id="rId9" action="ppaction://hlinksldjump"/>
            <a:extLst>
              <a:ext uri="{FF2B5EF4-FFF2-40B4-BE49-F238E27FC236}">
                <a16:creationId xmlns:a16="http://schemas.microsoft.com/office/drawing/2014/main" id="{2F1C18C2-D627-944A-9064-2C8D73903618}"/>
              </a:ext>
            </a:extLst>
          </p:cNvPr>
          <p:cNvSpPr/>
          <p:nvPr/>
        </p:nvSpPr>
        <p:spPr>
          <a:xfrm>
            <a:off x="6102840" y="1260004"/>
            <a:ext cx="1004400" cy="469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2.1.0</a:t>
            </a:r>
          </a:p>
          <a:p>
            <a:pPr algn="ctr"/>
            <a:r>
              <a:rPr lang="en-US" altLang="ko-KR" sz="1050" dirty="0"/>
              <a:t>lost password</a:t>
            </a:r>
            <a:endParaRPr lang="ko-KR" altLang="en-US" sz="1050" dirty="0"/>
          </a:p>
        </p:txBody>
      </p:sp>
      <p:cxnSp>
        <p:nvCxnSpPr>
          <p:cNvPr id="31" name="직선 화살표 연결선 27">
            <a:extLst>
              <a:ext uri="{FF2B5EF4-FFF2-40B4-BE49-F238E27FC236}">
                <a16:creationId xmlns:a16="http://schemas.microsoft.com/office/drawing/2014/main" id="{ED187925-9003-2C49-A051-8BABA486C6CD}"/>
              </a:ext>
            </a:extLst>
          </p:cNvPr>
          <p:cNvCxnSpPr>
            <a:stCxn id="21" idx="3"/>
            <a:endCxn id="30" idx="1"/>
          </p:cNvCxnSpPr>
          <p:nvPr/>
        </p:nvCxnSpPr>
        <p:spPr>
          <a:xfrm>
            <a:off x="5307040" y="1494620"/>
            <a:ext cx="7958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7">
            <a:hlinkClick r:id="" action="ppaction://noaction"/>
            <a:extLst>
              <a:ext uri="{FF2B5EF4-FFF2-40B4-BE49-F238E27FC236}">
                <a16:creationId xmlns:a16="http://schemas.microsoft.com/office/drawing/2014/main" id="{53457826-BE8D-4341-80A3-C4E077F6FAC0}"/>
              </a:ext>
            </a:extLst>
          </p:cNvPr>
          <p:cNvSpPr/>
          <p:nvPr/>
        </p:nvSpPr>
        <p:spPr>
          <a:xfrm>
            <a:off x="6621856" y="2216892"/>
            <a:ext cx="1004400" cy="469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4.0.0</a:t>
            </a:r>
          </a:p>
          <a:p>
            <a:pPr algn="ctr"/>
            <a:r>
              <a:rPr lang="en-US" altLang="ko-KR" sz="1050" dirty="0"/>
              <a:t>Register App</a:t>
            </a:r>
            <a:endParaRPr lang="ko-KR" altLang="en-US" sz="1050" dirty="0"/>
          </a:p>
        </p:txBody>
      </p:sp>
      <p:cxnSp>
        <p:nvCxnSpPr>
          <p:cNvPr id="33" name="직선 화살표 연결선 29">
            <a:extLst>
              <a:ext uri="{FF2B5EF4-FFF2-40B4-BE49-F238E27FC236}">
                <a16:creationId xmlns:a16="http://schemas.microsoft.com/office/drawing/2014/main" id="{D9FB26D8-2AE6-344B-B7AE-5CD7E75A827F}"/>
              </a:ext>
            </a:extLst>
          </p:cNvPr>
          <p:cNvCxnSpPr>
            <a:cxnSpLocks/>
            <a:stCxn id="21" idx="2"/>
            <a:endCxn id="32" idx="0"/>
          </p:cNvCxnSpPr>
          <p:nvPr/>
        </p:nvCxnSpPr>
        <p:spPr>
          <a:xfrm>
            <a:off x="4804840" y="1729236"/>
            <a:ext cx="2319216" cy="487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45">
            <a:extLst>
              <a:ext uri="{FF2B5EF4-FFF2-40B4-BE49-F238E27FC236}">
                <a16:creationId xmlns:a16="http://schemas.microsoft.com/office/drawing/2014/main" id="{78CFB3E3-1FFB-354E-B0EF-69397A988D98}"/>
              </a:ext>
            </a:extLst>
          </p:cNvPr>
          <p:cNvSpPr/>
          <p:nvPr/>
        </p:nvSpPr>
        <p:spPr>
          <a:xfrm>
            <a:off x="1604024" y="3798654"/>
            <a:ext cx="1005840" cy="469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5.0.0</a:t>
            </a:r>
          </a:p>
          <a:p>
            <a:pPr algn="ctr"/>
            <a:r>
              <a:rPr lang="en-US" altLang="ko-KR" sz="1050" dirty="0" err="1"/>
              <a:t>MyPage</a:t>
            </a:r>
            <a:r>
              <a:rPr lang="en-US" altLang="ko-KR" sz="1050" dirty="0"/>
              <a:t>(M)</a:t>
            </a:r>
            <a:endParaRPr lang="ko-KR" altLang="en-US" sz="1050" dirty="0"/>
          </a:p>
        </p:txBody>
      </p:sp>
      <p:cxnSp>
        <p:nvCxnSpPr>
          <p:cNvPr id="36" name="연결선: 꺾임 38">
            <a:extLst>
              <a:ext uri="{FF2B5EF4-FFF2-40B4-BE49-F238E27FC236}">
                <a16:creationId xmlns:a16="http://schemas.microsoft.com/office/drawing/2014/main" id="{6A25473A-6C86-534A-88AF-D42F97994BEB}"/>
              </a:ext>
            </a:extLst>
          </p:cNvPr>
          <p:cNvCxnSpPr>
            <a:cxnSpLocks/>
            <a:stCxn id="21" idx="2"/>
            <a:endCxn id="35" idx="1"/>
          </p:cNvCxnSpPr>
          <p:nvPr/>
        </p:nvCxnSpPr>
        <p:spPr>
          <a:xfrm rot="5400000">
            <a:off x="2052415" y="1280845"/>
            <a:ext cx="2304034" cy="3200816"/>
          </a:xfrm>
          <a:prstGeom prst="bentConnector4">
            <a:avLst>
              <a:gd name="adj1" fmla="val 13850"/>
              <a:gd name="adj2" fmla="val 1071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48">
            <a:extLst>
              <a:ext uri="{FF2B5EF4-FFF2-40B4-BE49-F238E27FC236}">
                <a16:creationId xmlns:a16="http://schemas.microsoft.com/office/drawing/2014/main" id="{59166849-7ED6-8C44-BC0A-326A8EABDDFC}"/>
              </a:ext>
            </a:extLst>
          </p:cNvPr>
          <p:cNvSpPr/>
          <p:nvPr/>
        </p:nvSpPr>
        <p:spPr>
          <a:xfrm>
            <a:off x="4098416" y="3803385"/>
            <a:ext cx="1005840" cy="469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5.1.0</a:t>
            </a:r>
          </a:p>
          <a:p>
            <a:pPr algn="ctr"/>
            <a:r>
              <a:rPr lang="en-US" altLang="ko-KR" sz="1050" dirty="0"/>
              <a:t>App Management</a:t>
            </a:r>
            <a:endParaRPr lang="ko-KR" altLang="en-US" sz="1050" dirty="0"/>
          </a:p>
        </p:txBody>
      </p:sp>
      <p:cxnSp>
        <p:nvCxnSpPr>
          <p:cNvPr id="38" name="직선 화살표 연결선 40">
            <a:extLst>
              <a:ext uri="{FF2B5EF4-FFF2-40B4-BE49-F238E27FC236}">
                <a16:creationId xmlns:a16="http://schemas.microsoft.com/office/drawing/2014/main" id="{B5A496FF-6366-1F4B-8AB7-0F07C6B23CA0}"/>
              </a:ext>
            </a:extLst>
          </p:cNvPr>
          <p:cNvCxnSpPr>
            <a:stCxn id="35" idx="3"/>
            <a:endCxn id="37" idx="1"/>
          </p:cNvCxnSpPr>
          <p:nvPr/>
        </p:nvCxnSpPr>
        <p:spPr>
          <a:xfrm>
            <a:off x="2609864" y="4033270"/>
            <a:ext cx="1488552" cy="4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61">
            <a:extLst>
              <a:ext uri="{FF2B5EF4-FFF2-40B4-BE49-F238E27FC236}">
                <a16:creationId xmlns:a16="http://schemas.microsoft.com/office/drawing/2014/main" id="{035B3656-B86E-D147-9F24-DEA6EDCEEEAD}"/>
              </a:ext>
            </a:extLst>
          </p:cNvPr>
          <p:cNvCxnSpPr>
            <a:cxnSpLocks/>
            <a:stCxn id="37" idx="3"/>
            <a:endCxn id="15" idx="1"/>
          </p:cNvCxnSpPr>
          <p:nvPr/>
        </p:nvCxnSpPr>
        <p:spPr>
          <a:xfrm>
            <a:off x="5104256" y="4038001"/>
            <a:ext cx="620848" cy="24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71">
            <a:extLst>
              <a:ext uri="{FF2B5EF4-FFF2-40B4-BE49-F238E27FC236}">
                <a16:creationId xmlns:a16="http://schemas.microsoft.com/office/drawing/2014/main" id="{04DEC524-4D93-C141-99B6-8EBCCAD5639D}"/>
              </a:ext>
            </a:extLst>
          </p:cNvPr>
          <p:cNvSpPr/>
          <p:nvPr/>
        </p:nvSpPr>
        <p:spPr>
          <a:xfrm>
            <a:off x="3049174" y="5635905"/>
            <a:ext cx="1005840" cy="469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5.3.0</a:t>
            </a:r>
          </a:p>
          <a:p>
            <a:pPr algn="ctr"/>
            <a:r>
              <a:rPr lang="en-US" altLang="ko-KR" sz="1050" dirty="0"/>
              <a:t>Edit(M)</a:t>
            </a:r>
            <a:endParaRPr lang="ko-KR" altLang="en-US" sz="1050" dirty="0"/>
          </a:p>
        </p:txBody>
      </p:sp>
      <p:cxnSp>
        <p:nvCxnSpPr>
          <p:cNvPr id="41" name="연결선: 꺾임 3077">
            <a:extLst>
              <a:ext uri="{FF2B5EF4-FFF2-40B4-BE49-F238E27FC236}">
                <a16:creationId xmlns:a16="http://schemas.microsoft.com/office/drawing/2014/main" id="{DFB0F614-9D29-8D46-9475-677512F96298}"/>
              </a:ext>
            </a:extLst>
          </p:cNvPr>
          <p:cNvCxnSpPr>
            <a:stCxn id="35" idx="3"/>
            <a:endCxn id="40" idx="1"/>
          </p:cNvCxnSpPr>
          <p:nvPr/>
        </p:nvCxnSpPr>
        <p:spPr>
          <a:xfrm>
            <a:off x="2609864" y="4033270"/>
            <a:ext cx="439310" cy="18372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74">
            <a:extLst>
              <a:ext uri="{FF2B5EF4-FFF2-40B4-BE49-F238E27FC236}">
                <a16:creationId xmlns:a16="http://schemas.microsoft.com/office/drawing/2014/main" id="{791C2563-C898-6443-855B-516123C09275}"/>
              </a:ext>
            </a:extLst>
          </p:cNvPr>
          <p:cNvSpPr/>
          <p:nvPr/>
        </p:nvSpPr>
        <p:spPr>
          <a:xfrm>
            <a:off x="4625712" y="5635905"/>
            <a:ext cx="1005840" cy="4692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5.3.1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Password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43" name="직사각형 75">
            <a:hlinkClick r:id="" action="ppaction://noaction"/>
            <a:extLst>
              <a:ext uri="{FF2B5EF4-FFF2-40B4-BE49-F238E27FC236}">
                <a16:creationId xmlns:a16="http://schemas.microsoft.com/office/drawing/2014/main" id="{E59C3BD8-0DAA-7545-9F52-CFCDE63D7726}"/>
              </a:ext>
            </a:extLst>
          </p:cNvPr>
          <p:cNvSpPr/>
          <p:nvPr/>
        </p:nvSpPr>
        <p:spPr>
          <a:xfrm>
            <a:off x="5991592" y="5638949"/>
            <a:ext cx="1005840" cy="469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5.4.1</a:t>
            </a:r>
          </a:p>
          <a:p>
            <a:pPr algn="ctr"/>
            <a:r>
              <a:rPr lang="en-US" altLang="ko-KR" sz="1050" dirty="0"/>
              <a:t>Edit profile</a:t>
            </a:r>
            <a:endParaRPr lang="ko-KR" altLang="en-US" sz="1050" dirty="0"/>
          </a:p>
        </p:txBody>
      </p:sp>
      <p:sp>
        <p:nvSpPr>
          <p:cNvPr id="44" name="직사각형 76">
            <a:hlinkClick r:id="" action="ppaction://noaction"/>
            <a:extLst>
              <a:ext uri="{FF2B5EF4-FFF2-40B4-BE49-F238E27FC236}">
                <a16:creationId xmlns:a16="http://schemas.microsoft.com/office/drawing/2014/main" id="{A658F78D-FAB0-F845-BF92-D5BD07E4EF97}"/>
              </a:ext>
            </a:extLst>
          </p:cNvPr>
          <p:cNvSpPr/>
          <p:nvPr/>
        </p:nvSpPr>
        <p:spPr>
          <a:xfrm>
            <a:off x="7604760" y="5635905"/>
            <a:ext cx="1005840" cy="4692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5.4.2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Sign Out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cxnSp>
        <p:nvCxnSpPr>
          <p:cNvPr id="45" name="연결선: 꺾임 3079">
            <a:extLst>
              <a:ext uri="{FF2B5EF4-FFF2-40B4-BE49-F238E27FC236}">
                <a16:creationId xmlns:a16="http://schemas.microsoft.com/office/drawing/2014/main" id="{86F51974-38A9-D845-BECB-EA72C0313079}"/>
              </a:ext>
            </a:extLst>
          </p:cNvPr>
          <p:cNvCxnSpPr>
            <a:stCxn id="40" idx="3"/>
            <a:endCxn id="42" idx="1"/>
          </p:cNvCxnSpPr>
          <p:nvPr/>
        </p:nvCxnSpPr>
        <p:spPr>
          <a:xfrm>
            <a:off x="4055014" y="5870521"/>
            <a:ext cx="570698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3085">
            <a:extLst>
              <a:ext uri="{FF2B5EF4-FFF2-40B4-BE49-F238E27FC236}">
                <a16:creationId xmlns:a16="http://schemas.microsoft.com/office/drawing/2014/main" id="{81A07F20-01FF-0649-AE27-EFD03227524A}"/>
              </a:ext>
            </a:extLst>
          </p:cNvPr>
          <p:cNvCxnSpPr>
            <a:stCxn id="43" idx="3"/>
            <a:endCxn id="44" idx="1"/>
          </p:cNvCxnSpPr>
          <p:nvPr/>
        </p:nvCxnSpPr>
        <p:spPr>
          <a:xfrm flipV="1">
            <a:off x="6997432" y="5870521"/>
            <a:ext cx="607328" cy="3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직사각형 46">
            <a:hlinkClick r:id="" action="ppaction://noaction"/>
            <a:extLst>
              <a:ext uri="{FF2B5EF4-FFF2-40B4-BE49-F238E27FC236}">
                <a16:creationId xmlns:a16="http://schemas.microsoft.com/office/drawing/2014/main" id="{7076963F-C541-F44B-BC8E-A5B98580D13E}"/>
              </a:ext>
            </a:extLst>
          </p:cNvPr>
          <p:cNvSpPr/>
          <p:nvPr/>
        </p:nvSpPr>
        <p:spPr>
          <a:xfrm>
            <a:off x="7903040" y="1260002"/>
            <a:ext cx="1004400" cy="469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2.1.1</a:t>
            </a:r>
          </a:p>
          <a:p>
            <a:pPr algn="ctr"/>
            <a:r>
              <a:rPr lang="en-US" altLang="ko-KR" sz="1050" dirty="0"/>
              <a:t>Edit info.</a:t>
            </a:r>
            <a:endParaRPr lang="ko-KR" altLang="en-US" sz="1050" dirty="0"/>
          </a:p>
        </p:txBody>
      </p:sp>
      <p:sp>
        <p:nvSpPr>
          <p:cNvPr id="49" name="직사각형 22">
            <a:hlinkClick r:id="rId10" action="ppaction://hlinksldjump"/>
            <a:extLst>
              <a:ext uri="{FF2B5EF4-FFF2-40B4-BE49-F238E27FC236}">
                <a16:creationId xmlns:a16="http://schemas.microsoft.com/office/drawing/2014/main" id="{6F6743F1-09A2-904F-AEB6-C2BE43E6B706}"/>
              </a:ext>
            </a:extLst>
          </p:cNvPr>
          <p:cNvSpPr/>
          <p:nvPr/>
        </p:nvSpPr>
        <p:spPr>
          <a:xfrm>
            <a:off x="3636065" y="2999692"/>
            <a:ext cx="957589" cy="387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3.1.2</a:t>
            </a:r>
          </a:p>
          <a:p>
            <a:pPr algn="ctr"/>
            <a:r>
              <a:rPr lang="en-US" altLang="ko-KR" sz="1050" dirty="0"/>
              <a:t>Write reviews</a:t>
            </a:r>
            <a:endParaRPr lang="ko-KR" altLang="en-US" sz="1050" dirty="0"/>
          </a:p>
        </p:txBody>
      </p:sp>
      <p:sp>
        <p:nvSpPr>
          <p:cNvPr id="50" name="직사각형 47">
            <a:hlinkClick r:id="rId11" action="ppaction://hlinksldjump"/>
            <a:extLst>
              <a:ext uri="{FF2B5EF4-FFF2-40B4-BE49-F238E27FC236}">
                <a16:creationId xmlns:a16="http://schemas.microsoft.com/office/drawing/2014/main" id="{D6DD36AD-B151-E141-A475-0F0C658FC281}"/>
              </a:ext>
            </a:extLst>
          </p:cNvPr>
          <p:cNvSpPr/>
          <p:nvPr/>
        </p:nvSpPr>
        <p:spPr>
          <a:xfrm>
            <a:off x="4765156" y="2987413"/>
            <a:ext cx="914462" cy="387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3.1.3</a:t>
            </a:r>
          </a:p>
          <a:p>
            <a:pPr algn="ctr"/>
            <a:r>
              <a:rPr lang="en-US" altLang="ko-KR" sz="1050" dirty="0"/>
              <a:t>edit</a:t>
            </a:r>
            <a:r>
              <a:rPr lang="ko-KR" altLang="en-US" sz="1050" dirty="0"/>
              <a:t> </a:t>
            </a:r>
            <a:r>
              <a:rPr lang="en-US" altLang="ko-KR" sz="1050" dirty="0"/>
              <a:t>reviews</a:t>
            </a:r>
            <a:endParaRPr lang="ko-KR" altLang="en-US" sz="1050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4E90AA79-400F-D94C-A791-4CE076D2BCD3}"/>
              </a:ext>
            </a:extLst>
          </p:cNvPr>
          <p:cNvSpPr/>
          <p:nvPr/>
        </p:nvSpPr>
        <p:spPr>
          <a:xfrm>
            <a:off x="5826693" y="3000968"/>
            <a:ext cx="831273" cy="387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Delete</a:t>
            </a:r>
            <a:r>
              <a:rPr lang="ko-KR" altLang="en-US" sz="1050" dirty="0"/>
              <a:t> </a:t>
            </a:r>
            <a:r>
              <a:rPr lang="en-US" altLang="ko-KR" sz="1050" dirty="0"/>
              <a:t>review</a:t>
            </a:r>
            <a:endParaRPr lang="ko-KR" altLang="en-US" sz="1050" dirty="0"/>
          </a:p>
        </p:txBody>
      </p:sp>
      <p:cxnSp>
        <p:nvCxnSpPr>
          <p:cNvPr id="52" name="직선 화살표 연결선 8">
            <a:extLst>
              <a:ext uri="{FF2B5EF4-FFF2-40B4-BE49-F238E27FC236}">
                <a16:creationId xmlns:a16="http://schemas.microsoft.com/office/drawing/2014/main" id="{5777F4F5-CFAD-E646-8C56-1F5078CE5275}"/>
              </a:ext>
            </a:extLst>
          </p:cNvPr>
          <p:cNvCxnSpPr>
            <a:cxnSpLocks/>
            <a:stCxn id="26" idx="2"/>
            <a:endCxn id="50" idx="0"/>
          </p:cNvCxnSpPr>
          <p:nvPr/>
        </p:nvCxnSpPr>
        <p:spPr>
          <a:xfrm flipH="1">
            <a:off x="5222387" y="2686123"/>
            <a:ext cx="19842" cy="301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11">
            <a:extLst>
              <a:ext uri="{FF2B5EF4-FFF2-40B4-BE49-F238E27FC236}">
                <a16:creationId xmlns:a16="http://schemas.microsoft.com/office/drawing/2014/main" id="{1A8B26C5-1E0C-9544-BBBE-404B5AEEBFD9}"/>
              </a:ext>
            </a:extLst>
          </p:cNvPr>
          <p:cNvCxnSpPr>
            <a:stCxn id="26" idx="2"/>
            <a:endCxn id="51" idx="0"/>
          </p:cNvCxnSpPr>
          <p:nvPr/>
        </p:nvCxnSpPr>
        <p:spPr>
          <a:xfrm>
            <a:off x="5242229" y="2686123"/>
            <a:ext cx="1000101" cy="314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직사각형 55">
            <a:hlinkClick r:id="" action="ppaction://noaction"/>
            <a:extLst>
              <a:ext uri="{FF2B5EF4-FFF2-40B4-BE49-F238E27FC236}">
                <a16:creationId xmlns:a16="http://schemas.microsoft.com/office/drawing/2014/main" id="{B2C8A666-8045-B844-AE53-2B0E4A0BB983}"/>
              </a:ext>
            </a:extLst>
          </p:cNvPr>
          <p:cNvSpPr/>
          <p:nvPr/>
        </p:nvSpPr>
        <p:spPr>
          <a:xfrm>
            <a:off x="8834150" y="3680139"/>
            <a:ext cx="1004400" cy="469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5.1.2</a:t>
            </a:r>
          </a:p>
          <a:p>
            <a:pPr algn="ctr"/>
            <a:r>
              <a:rPr lang="en-US" altLang="ko-KR" sz="1050" dirty="0"/>
              <a:t>Edit App contents</a:t>
            </a:r>
            <a:endParaRPr lang="ko-KR" altLang="en-US" sz="1050" dirty="0"/>
          </a:p>
        </p:txBody>
      </p:sp>
      <p:cxnSp>
        <p:nvCxnSpPr>
          <p:cNvPr id="55" name="연결선: 꺾임 17">
            <a:extLst>
              <a:ext uri="{FF2B5EF4-FFF2-40B4-BE49-F238E27FC236}">
                <a16:creationId xmlns:a16="http://schemas.microsoft.com/office/drawing/2014/main" id="{0124E21C-D614-5B41-AA63-D98185ACF032}"/>
              </a:ext>
            </a:extLst>
          </p:cNvPr>
          <p:cNvCxnSpPr>
            <a:cxnSpLocks/>
            <a:stCxn id="15" idx="3"/>
            <a:endCxn id="54" idx="1"/>
          </p:cNvCxnSpPr>
          <p:nvPr/>
        </p:nvCxnSpPr>
        <p:spPr>
          <a:xfrm flipV="1">
            <a:off x="8235608" y="3914756"/>
            <a:ext cx="598542" cy="1478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28">
            <a:extLst>
              <a:ext uri="{FF2B5EF4-FFF2-40B4-BE49-F238E27FC236}">
                <a16:creationId xmlns:a16="http://schemas.microsoft.com/office/drawing/2014/main" id="{DCF5814C-6639-ED46-AEC2-704F1915FEE4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>
            <a:off x="5631552" y="5870521"/>
            <a:ext cx="360040" cy="3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63">
            <a:extLst>
              <a:ext uri="{FF2B5EF4-FFF2-40B4-BE49-F238E27FC236}">
                <a16:creationId xmlns:a16="http://schemas.microsoft.com/office/drawing/2014/main" id="{217298BB-1ADC-0C4F-959B-A45F1F4360E0}"/>
              </a:ext>
            </a:extLst>
          </p:cNvPr>
          <p:cNvSpPr/>
          <p:nvPr/>
        </p:nvSpPr>
        <p:spPr>
          <a:xfrm>
            <a:off x="3049174" y="4869742"/>
            <a:ext cx="1005840" cy="4692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5.2.0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Manage reviews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cxnSp>
        <p:nvCxnSpPr>
          <p:cNvPr id="58" name="연결선: 꺾임 36">
            <a:extLst>
              <a:ext uri="{FF2B5EF4-FFF2-40B4-BE49-F238E27FC236}">
                <a16:creationId xmlns:a16="http://schemas.microsoft.com/office/drawing/2014/main" id="{F147E3AE-7732-1448-B4F0-D3D9B922B66E}"/>
              </a:ext>
            </a:extLst>
          </p:cNvPr>
          <p:cNvCxnSpPr>
            <a:stCxn id="35" idx="3"/>
            <a:endCxn id="57" idx="1"/>
          </p:cNvCxnSpPr>
          <p:nvPr/>
        </p:nvCxnSpPr>
        <p:spPr>
          <a:xfrm>
            <a:off x="2609864" y="4033270"/>
            <a:ext cx="439310" cy="10710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직사각형 77">
            <a:hlinkClick r:id="" action="ppaction://noaction"/>
            <a:extLst>
              <a:ext uri="{FF2B5EF4-FFF2-40B4-BE49-F238E27FC236}">
                <a16:creationId xmlns:a16="http://schemas.microsoft.com/office/drawing/2014/main" id="{CD800C1A-588C-1D48-8497-54F495B27BCC}"/>
              </a:ext>
            </a:extLst>
          </p:cNvPr>
          <p:cNvSpPr/>
          <p:nvPr/>
        </p:nvSpPr>
        <p:spPr>
          <a:xfrm>
            <a:off x="4695448" y="4865383"/>
            <a:ext cx="1005840" cy="4692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5.2.1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List reviews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cxnSp>
        <p:nvCxnSpPr>
          <p:cNvPr id="60" name="직선 화살표 연결선 41">
            <a:extLst>
              <a:ext uri="{FF2B5EF4-FFF2-40B4-BE49-F238E27FC236}">
                <a16:creationId xmlns:a16="http://schemas.microsoft.com/office/drawing/2014/main" id="{BB3FB84B-BCAD-8B42-9235-73C1788A7031}"/>
              </a:ext>
            </a:extLst>
          </p:cNvPr>
          <p:cNvCxnSpPr>
            <a:stCxn id="57" idx="3"/>
            <a:endCxn id="59" idx="1"/>
          </p:cNvCxnSpPr>
          <p:nvPr/>
        </p:nvCxnSpPr>
        <p:spPr>
          <a:xfrm flipV="1">
            <a:off x="4055014" y="5099999"/>
            <a:ext cx="640434" cy="4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93">
            <a:hlinkClick r:id="rId12" action="ppaction://hlinksldjump"/>
            <a:extLst>
              <a:ext uri="{FF2B5EF4-FFF2-40B4-BE49-F238E27FC236}">
                <a16:creationId xmlns:a16="http://schemas.microsoft.com/office/drawing/2014/main" id="{735A7530-020E-1742-9B4B-274B24969750}"/>
              </a:ext>
            </a:extLst>
          </p:cNvPr>
          <p:cNvSpPr/>
          <p:nvPr/>
        </p:nvSpPr>
        <p:spPr>
          <a:xfrm>
            <a:off x="2674624" y="2999692"/>
            <a:ext cx="831273" cy="387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3.1.1</a:t>
            </a:r>
          </a:p>
          <a:p>
            <a:pPr algn="ctr"/>
            <a:r>
              <a:rPr lang="en-US" altLang="ko-KR" sz="1050" dirty="0"/>
              <a:t>Review list</a:t>
            </a:r>
            <a:endParaRPr lang="ko-KR" altLang="en-US" sz="1050" dirty="0"/>
          </a:p>
        </p:txBody>
      </p:sp>
      <p:cxnSp>
        <p:nvCxnSpPr>
          <p:cNvPr id="62" name="직선 화살표 연결선 73">
            <a:extLst>
              <a:ext uri="{FF2B5EF4-FFF2-40B4-BE49-F238E27FC236}">
                <a16:creationId xmlns:a16="http://schemas.microsoft.com/office/drawing/2014/main" id="{8EC544F5-3C4D-C046-96F6-9A0B1D1EEEFA}"/>
              </a:ext>
            </a:extLst>
          </p:cNvPr>
          <p:cNvCxnSpPr>
            <a:cxnSpLocks/>
            <a:stCxn id="26" idx="2"/>
            <a:endCxn id="61" idx="0"/>
          </p:cNvCxnSpPr>
          <p:nvPr/>
        </p:nvCxnSpPr>
        <p:spPr>
          <a:xfrm flipH="1">
            <a:off x="3090261" y="2686123"/>
            <a:ext cx="2151968" cy="313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직사각형 96">
            <a:hlinkClick r:id="" action="ppaction://noaction"/>
            <a:extLst>
              <a:ext uri="{FF2B5EF4-FFF2-40B4-BE49-F238E27FC236}">
                <a16:creationId xmlns:a16="http://schemas.microsoft.com/office/drawing/2014/main" id="{A8B268FA-2549-A946-988F-F66A5F240CD0}"/>
              </a:ext>
            </a:extLst>
          </p:cNvPr>
          <p:cNvSpPr/>
          <p:nvPr/>
        </p:nvSpPr>
        <p:spPr>
          <a:xfrm>
            <a:off x="6342498" y="4872657"/>
            <a:ext cx="1004400" cy="4692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5.1.2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Edit review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cxnSp>
        <p:nvCxnSpPr>
          <p:cNvPr id="64" name="직선 화살표 연결선 79">
            <a:extLst>
              <a:ext uri="{FF2B5EF4-FFF2-40B4-BE49-F238E27FC236}">
                <a16:creationId xmlns:a16="http://schemas.microsoft.com/office/drawing/2014/main" id="{61C362AC-769E-9249-8637-4A37F56F0E68}"/>
              </a:ext>
            </a:extLst>
          </p:cNvPr>
          <p:cNvCxnSpPr>
            <a:stCxn id="59" idx="3"/>
            <a:endCxn id="63" idx="1"/>
          </p:cNvCxnSpPr>
          <p:nvPr/>
        </p:nvCxnSpPr>
        <p:spPr>
          <a:xfrm>
            <a:off x="5701288" y="5099999"/>
            <a:ext cx="641210" cy="7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연결선: 꺾임 4">
            <a:extLst>
              <a:ext uri="{FF2B5EF4-FFF2-40B4-BE49-F238E27FC236}">
                <a16:creationId xmlns:a16="http://schemas.microsoft.com/office/drawing/2014/main" id="{E805FE09-324A-6C4B-9676-5287D2EA4BE8}"/>
              </a:ext>
            </a:extLst>
          </p:cNvPr>
          <p:cNvCxnSpPr>
            <a:cxnSpLocks/>
            <a:stCxn id="32" idx="3"/>
            <a:endCxn id="54" idx="0"/>
          </p:cNvCxnSpPr>
          <p:nvPr/>
        </p:nvCxnSpPr>
        <p:spPr>
          <a:xfrm>
            <a:off x="7626256" y="2451509"/>
            <a:ext cx="1710094" cy="12286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">
            <a:extLst>
              <a:ext uri="{FF2B5EF4-FFF2-40B4-BE49-F238E27FC236}">
                <a16:creationId xmlns:a16="http://schemas.microsoft.com/office/drawing/2014/main" id="{4AD7897F-765A-5941-881C-A25ABF310943}"/>
              </a:ext>
            </a:extLst>
          </p:cNvPr>
          <p:cNvCxnSpPr>
            <a:stCxn id="30" idx="3"/>
            <a:endCxn id="47" idx="1"/>
          </p:cNvCxnSpPr>
          <p:nvPr/>
        </p:nvCxnSpPr>
        <p:spPr>
          <a:xfrm flipV="1">
            <a:off x="7107240" y="1494619"/>
            <a:ext cx="79580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34">
            <a:hlinkClick r:id="rId9" action="ppaction://hlinksldjump"/>
            <a:extLst>
              <a:ext uri="{FF2B5EF4-FFF2-40B4-BE49-F238E27FC236}">
                <a16:creationId xmlns:a16="http://schemas.microsoft.com/office/drawing/2014/main" id="{07FF0702-11E4-BA4D-867E-B9F6EC50E8A3}"/>
              </a:ext>
            </a:extLst>
          </p:cNvPr>
          <p:cNvSpPr/>
          <p:nvPr/>
        </p:nvSpPr>
        <p:spPr>
          <a:xfrm>
            <a:off x="10513882" y="2435480"/>
            <a:ext cx="100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r>
              <a:rPr lang="en-US" altLang="ko-KR" sz="1000" baseline="30000" dirty="0"/>
              <a:t>st</a:t>
            </a:r>
            <a:r>
              <a:rPr lang="en-US" altLang="ko-KR" sz="1000" dirty="0"/>
              <a:t> step</a:t>
            </a:r>
            <a:endParaRPr lang="ko-KR" altLang="en-US" sz="1000" dirty="0"/>
          </a:p>
        </p:txBody>
      </p:sp>
      <p:sp>
        <p:nvSpPr>
          <p:cNvPr id="68" name="직사각형 96">
            <a:hlinkClick r:id="" action="ppaction://noaction"/>
            <a:extLst>
              <a:ext uri="{FF2B5EF4-FFF2-40B4-BE49-F238E27FC236}">
                <a16:creationId xmlns:a16="http://schemas.microsoft.com/office/drawing/2014/main" id="{E03CE615-BA8A-CC4F-8390-4704E4A28257}"/>
              </a:ext>
            </a:extLst>
          </p:cNvPr>
          <p:cNvSpPr/>
          <p:nvPr/>
        </p:nvSpPr>
        <p:spPr>
          <a:xfrm>
            <a:off x="10513882" y="2857530"/>
            <a:ext cx="10044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2</a:t>
            </a:r>
            <a:r>
              <a:rPr lang="en-US" altLang="ko-KR" sz="1000" baseline="30000" dirty="0">
                <a:solidFill>
                  <a:schemeClr val="tx1"/>
                </a:solidFill>
              </a:rPr>
              <a:t>nd</a:t>
            </a:r>
            <a:r>
              <a:rPr lang="en-US" altLang="ko-KR" sz="1000" dirty="0">
                <a:solidFill>
                  <a:schemeClr val="tx1"/>
                </a:solidFill>
              </a:rPr>
              <a:t> step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86ABF7-31B3-4C40-A805-84D87A1C547B}"/>
              </a:ext>
            </a:extLst>
          </p:cNvPr>
          <p:cNvSpPr/>
          <p:nvPr/>
        </p:nvSpPr>
        <p:spPr>
          <a:xfrm>
            <a:off x="10358203" y="2195025"/>
            <a:ext cx="1299856" cy="1220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직사각형 34">
            <a:hlinkClick r:id="rId9" action="ppaction://hlinksldjump"/>
            <a:extLst>
              <a:ext uri="{FF2B5EF4-FFF2-40B4-BE49-F238E27FC236}">
                <a16:creationId xmlns:a16="http://schemas.microsoft.com/office/drawing/2014/main" id="{A33616C9-9D05-5647-BD57-B09024AB8810}"/>
              </a:ext>
            </a:extLst>
          </p:cNvPr>
          <p:cNvSpPr/>
          <p:nvPr/>
        </p:nvSpPr>
        <p:spPr>
          <a:xfrm>
            <a:off x="10659837" y="2042625"/>
            <a:ext cx="685800" cy="240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Legend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7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70622"/>
            <a:ext cx="12192000" cy="1873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27" t="27840" r="33749" b="33330"/>
          <a:stretch/>
        </p:blipFill>
        <p:spPr>
          <a:xfrm>
            <a:off x="10358203" y="353586"/>
            <a:ext cx="1603946" cy="1287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17" y="370380"/>
            <a:ext cx="2314221" cy="633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388" y="1069504"/>
            <a:ext cx="8168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77BC4"/>
                </a:solidFill>
                <a:latin typeface="Avenir Book" charset="0"/>
                <a:ea typeface="Avenir Book" charset="0"/>
                <a:cs typeface="Avenir Book" charset="0"/>
              </a:rPr>
              <a:t>App List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77"/>
            <a:ext cx="12192000" cy="187377"/>
          </a:xfrm>
          <a:prstGeom prst="rect">
            <a:avLst/>
          </a:prstGeom>
          <a:solidFill>
            <a:srgbClr val="489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6C244-731B-4B39-AAF9-E451A90624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712" y="1434944"/>
            <a:ext cx="8168850" cy="46725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5A5B97-A71B-4F3B-9E7A-FA1741A082DA}"/>
              </a:ext>
            </a:extLst>
          </p:cNvPr>
          <p:cNvSpPr/>
          <p:nvPr/>
        </p:nvSpPr>
        <p:spPr>
          <a:xfrm>
            <a:off x="3564671" y="659448"/>
            <a:ext cx="2389709" cy="63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Registered App</a:t>
            </a:r>
          </a:p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Click change to detail screen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DC3D69-5157-4BF0-B2B6-4BA59996267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751868" y="1292814"/>
            <a:ext cx="7658" cy="249091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8428F19-EEAA-44F0-B8E6-6964F716A554}"/>
              </a:ext>
            </a:extLst>
          </p:cNvPr>
          <p:cNvSpPr/>
          <p:nvPr/>
        </p:nvSpPr>
        <p:spPr>
          <a:xfrm>
            <a:off x="6779330" y="659448"/>
            <a:ext cx="1603946" cy="281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Go to “Manager”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44F3AB-8238-4B44-9203-337B29DD3B7B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6734453" y="940676"/>
            <a:ext cx="846850" cy="83342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1C9CF2A-764B-450C-9FB5-103DC6D5D1B1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9053365" y="2345204"/>
            <a:ext cx="1026056" cy="76099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59B5FDD8-E268-43A7-8FC8-04AD2ECFDEDD}"/>
              </a:ext>
            </a:extLst>
          </p:cNvPr>
          <p:cNvSpPr/>
          <p:nvPr/>
        </p:nvSpPr>
        <p:spPr>
          <a:xfrm>
            <a:off x="10079421" y="2204590"/>
            <a:ext cx="1387365" cy="281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keyword search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862544-DBB7-4F44-A8C4-047F25C99EAC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9732579" y="3535676"/>
            <a:ext cx="625624" cy="76578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B00F7E4-AEEF-4A39-A53F-999A5B77CFE5}"/>
              </a:ext>
            </a:extLst>
          </p:cNvPr>
          <p:cNvSpPr/>
          <p:nvPr/>
        </p:nvSpPr>
        <p:spPr>
          <a:xfrm>
            <a:off x="10358203" y="3471640"/>
            <a:ext cx="635618" cy="281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Filter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58B3623-D8D7-452D-AE06-22961696AB5C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8903673" y="657738"/>
            <a:ext cx="550536" cy="115692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AFFE412E-EF6E-4E10-B823-B5B096948F3E}"/>
              </a:ext>
            </a:extLst>
          </p:cNvPr>
          <p:cNvSpPr/>
          <p:nvPr/>
        </p:nvSpPr>
        <p:spPr>
          <a:xfrm>
            <a:off x="9454209" y="517124"/>
            <a:ext cx="1387365" cy="281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User profile, registered app</a:t>
            </a:r>
          </a:p>
        </p:txBody>
      </p:sp>
    </p:spTree>
    <p:extLst>
      <p:ext uri="{BB962C8B-B14F-4D97-AF65-F5344CB8AC3E}">
        <p14:creationId xmlns:p14="http://schemas.microsoft.com/office/powerpoint/2010/main" val="300970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CFC02D-E4AA-46C7-BA96-0B37A441B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15" y="820171"/>
            <a:ext cx="6298686" cy="55361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670622"/>
            <a:ext cx="12192000" cy="1873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27" t="27840" r="33749" b="33330"/>
          <a:stretch/>
        </p:blipFill>
        <p:spPr>
          <a:xfrm>
            <a:off x="10358203" y="353586"/>
            <a:ext cx="1603946" cy="1287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17" y="370380"/>
            <a:ext cx="2314221" cy="633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388" y="1069504"/>
            <a:ext cx="8168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77BC4"/>
                </a:solidFill>
                <a:latin typeface="Avenir Book" charset="0"/>
                <a:ea typeface="Avenir Book" charset="0"/>
                <a:cs typeface="Avenir Book" charset="0"/>
              </a:rPr>
              <a:t>App Detail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77"/>
            <a:ext cx="12192000" cy="187377"/>
          </a:xfrm>
          <a:prstGeom prst="rect">
            <a:avLst/>
          </a:prstGeom>
          <a:solidFill>
            <a:srgbClr val="489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5A5B97-A71B-4F3B-9E7A-FA1741A082DA}"/>
              </a:ext>
            </a:extLst>
          </p:cNvPr>
          <p:cNvSpPr/>
          <p:nvPr/>
        </p:nvSpPr>
        <p:spPr>
          <a:xfrm>
            <a:off x="893586" y="3701898"/>
            <a:ext cx="110026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Captured screens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DC3D69-5157-4BF0-B2B6-4BA59996267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993848" y="3917342"/>
            <a:ext cx="1169766" cy="73888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8428F19-EEAA-44F0-B8E6-6964F716A554}"/>
              </a:ext>
            </a:extLst>
          </p:cNvPr>
          <p:cNvSpPr/>
          <p:nvPr/>
        </p:nvSpPr>
        <p:spPr>
          <a:xfrm>
            <a:off x="929392" y="5099901"/>
            <a:ext cx="16039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Input items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44F3AB-8238-4B44-9203-337B29DD3B7B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2533338" y="5315345"/>
            <a:ext cx="630276" cy="339807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862544-DBB7-4F44-A8C4-047F25C99EAC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8603426" y="5226757"/>
            <a:ext cx="662931" cy="561739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B00F7E4-AEEF-4A39-A53F-999A5B77CFE5}"/>
              </a:ext>
            </a:extLst>
          </p:cNvPr>
          <p:cNvSpPr/>
          <p:nvPr/>
        </p:nvSpPr>
        <p:spPr>
          <a:xfrm>
            <a:off x="9266357" y="4971465"/>
            <a:ext cx="1560528" cy="510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OWL Score by TERCA model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9A7B24-C820-4EE1-A183-087614727E88}"/>
              </a:ext>
            </a:extLst>
          </p:cNvPr>
          <p:cNvSpPr/>
          <p:nvPr/>
        </p:nvSpPr>
        <p:spPr>
          <a:xfrm>
            <a:off x="9577939" y="2012781"/>
            <a:ext cx="1560528" cy="510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Download link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196676D-E799-44F8-9CCE-304B59851A1C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8907370" y="2268073"/>
            <a:ext cx="670569" cy="14744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F9DA63-1CE9-465E-930A-23F0FAD7DA96}"/>
              </a:ext>
            </a:extLst>
          </p:cNvPr>
          <p:cNvCxnSpPr>
            <a:cxnSpLocks/>
          </p:cNvCxnSpPr>
          <p:nvPr/>
        </p:nvCxnSpPr>
        <p:spPr>
          <a:xfrm flipH="1">
            <a:off x="7546429" y="1745274"/>
            <a:ext cx="1187668" cy="522799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4997441-21AE-4290-B3CB-AE6598089A67}"/>
              </a:ext>
            </a:extLst>
          </p:cNvPr>
          <p:cNvSpPr/>
          <p:nvPr/>
        </p:nvSpPr>
        <p:spPr>
          <a:xfrm>
            <a:off x="8711238" y="1428460"/>
            <a:ext cx="1560528" cy="510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Overall OWL Score by TERCA model</a:t>
            </a:r>
          </a:p>
        </p:txBody>
      </p:sp>
    </p:spTree>
    <p:extLst>
      <p:ext uri="{BB962C8B-B14F-4D97-AF65-F5344CB8AC3E}">
        <p14:creationId xmlns:p14="http://schemas.microsoft.com/office/powerpoint/2010/main" val="202151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39BAA8-F119-1047-B2E0-5B995CBF36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429" y="1023559"/>
            <a:ext cx="6562371" cy="52417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670622"/>
            <a:ext cx="12192000" cy="1873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27" t="27840" r="33749" b="33330"/>
          <a:stretch/>
        </p:blipFill>
        <p:spPr>
          <a:xfrm>
            <a:off x="10358203" y="353586"/>
            <a:ext cx="1603946" cy="1287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17" y="370380"/>
            <a:ext cx="2314221" cy="633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388" y="1069504"/>
            <a:ext cx="8168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77BC4"/>
                </a:solidFill>
                <a:latin typeface="Avenir Book" charset="0"/>
                <a:ea typeface="Avenir Book" charset="0"/>
                <a:cs typeface="Avenir Book" charset="0"/>
              </a:rPr>
              <a:t>App Detail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77"/>
            <a:ext cx="12192000" cy="187377"/>
          </a:xfrm>
          <a:prstGeom prst="rect">
            <a:avLst/>
          </a:prstGeom>
          <a:solidFill>
            <a:srgbClr val="489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8F23-6D15-5F43-A2B4-21F2A2D459B2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5A5B97-A71B-4F3B-9E7A-FA1741A082DA}"/>
              </a:ext>
            </a:extLst>
          </p:cNvPr>
          <p:cNvSpPr/>
          <p:nvPr/>
        </p:nvSpPr>
        <p:spPr>
          <a:xfrm>
            <a:off x="1153201" y="2515861"/>
            <a:ext cx="110026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Detail of App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DC3D69-5157-4BF0-B2B6-4BA59996267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253463" y="2268073"/>
            <a:ext cx="910151" cy="463232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8428F19-EEAA-44F0-B8E6-6964F716A554}"/>
              </a:ext>
            </a:extLst>
          </p:cNvPr>
          <p:cNvSpPr/>
          <p:nvPr/>
        </p:nvSpPr>
        <p:spPr>
          <a:xfrm>
            <a:off x="1009025" y="4633546"/>
            <a:ext cx="1713154" cy="723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Expert review</a:t>
            </a:r>
          </a:p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(user can select each item in TERCA model)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44F3AB-8238-4B44-9203-337B29DD3B7B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2722179" y="4995539"/>
            <a:ext cx="533498" cy="27426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862544-DBB7-4F44-A8C4-047F25C99EAC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9383690" y="4593699"/>
            <a:ext cx="662931" cy="561739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B00F7E4-AEEF-4A39-A53F-999A5B77CFE5}"/>
              </a:ext>
            </a:extLst>
          </p:cNvPr>
          <p:cNvSpPr/>
          <p:nvPr/>
        </p:nvSpPr>
        <p:spPr>
          <a:xfrm>
            <a:off x="10046621" y="4338407"/>
            <a:ext cx="1560528" cy="510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OWL Score by TERCA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77097E-03EA-426C-9F0B-1125B0B88EA1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9282875" y="3706817"/>
            <a:ext cx="662931" cy="561739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1FA3227-667D-4CE2-A163-1B9627EFAD60}"/>
              </a:ext>
            </a:extLst>
          </p:cNvPr>
          <p:cNvSpPr/>
          <p:nvPr/>
        </p:nvSpPr>
        <p:spPr>
          <a:xfrm>
            <a:off x="9945806" y="3451525"/>
            <a:ext cx="1560528" cy="510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Write expert review if you have a permission</a:t>
            </a:r>
          </a:p>
        </p:txBody>
      </p:sp>
    </p:spTree>
    <p:extLst>
      <p:ext uri="{BB962C8B-B14F-4D97-AF65-F5344CB8AC3E}">
        <p14:creationId xmlns:p14="http://schemas.microsoft.com/office/powerpoint/2010/main" val="257304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8242</TotalTime>
  <Words>515</Words>
  <Application>Microsoft Office PowerPoint</Application>
  <PresentationFormat>Widescreen</PresentationFormat>
  <Paragraphs>180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Avenir Book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 Keunpil</cp:lastModifiedBy>
  <cp:revision>206</cp:revision>
  <cp:lastPrinted>2018-04-23T20:15:15Z</cp:lastPrinted>
  <dcterms:created xsi:type="dcterms:W3CDTF">2018-04-10T07:10:17Z</dcterms:created>
  <dcterms:modified xsi:type="dcterms:W3CDTF">2019-10-08T11:27:46Z</dcterms:modified>
</cp:coreProperties>
</file>